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60" r:id="rId2"/>
    <p:sldId id="257" r:id="rId3"/>
    <p:sldId id="261" r:id="rId4"/>
    <p:sldId id="265" r:id="rId5"/>
    <p:sldId id="268" r:id="rId6"/>
    <p:sldId id="271" r:id="rId7"/>
    <p:sldId id="270" r:id="rId8"/>
    <p:sldId id="276" r:id="rId9"/>
    <p:sldId id="275" r:id="rId10"/>
    <p:sldId id="269" r:id="rId11"/>
    <p:sldId id="286" r:id="rId12"/>
    <p:sldId id="284" r:id="rId13"/>
    <p:sldId id="277" r:id="rId14"/>
    <p:sldId id="341" r:id="rId15"/>
    <p:sldId id="342" r:id="rId16"/>
    <p:sldId id="339" r:id="rId17"/>
    <p:sldId id="285" r:id="rId18"/>
    <p:sldId id="287" r:id="rId19"/>
    <p:sldId id="288" r:id="rId20"/>
    <p:sldId id="289" r:id="rId21"/>
    <p:sldId id="299" r:id="rId22"/>
    <p:sldId id="290" r:id="rId23"/>
    <p:sldId id="307" r:id="rId24"/>
    <p:sldId id="306" r:id="rId25"/>
    <p:sldId id="308" r:id="rId26"/>
    <p:sldId id="309" r:id="rId27"/>
    <p:sldId id="310" r:id="rId28"/>
    <p:sldId id="311" r:id="rId29"/>
    <p:sldId id="312" r:id="rId30"/>
    <p:sldId id="291" r:id="rId31"/>
    <p:sldId id="292" r:id="rId32"/>
    <p:sldId id="294" r:id="rId33"/>
    <p:sldId id="300" r:id="rId34"/>
    <p:sldId id="301" r:id="rId35"/>
    <p:sldId id="302" r:id="rId36"/>
    <p:sldId id="295" r:id="rId37"/>
    <p:sldId id="303" r:id="rId38"/>
    <p:sldId id="343" r:id="rId39"/>
    <p:sldId id="319" r:id="rId40"/>
    <p:sldId id="332" r:id="rId41"/>
    <p:sldId id="333" r:id="rId42"/>
    <p:sldId id="334" r:id="rId43"/>
    <p:sldId id="335" r:id="rId44"/>
    <p:sldId id="336" r:id="rId45"/>
    <p:sldId id="297" r:id="rId46"/>
    <p:sldId id="304" r:id="rId47"/>
    <p:sldId id="305" r:id="rId48"/>
    <p:sldId id="293" r:id="rId49"/>
    <p:sldId id="314" r:id="rId50"/>
    <p:sldId id="337" r:id="rId51"/>
    <p:sldId id="313" r:id="rId52"/>
    <p:sldId id="316" r:id="rId53"/>
    <p:sldId id="315" r:id="rId54"/>
    <p:sldId id="317" r:id="rId55"/>
    <p:sldId id="320" r:id="rId56"/>
    <p:sldId id="322" r:id="rId57"/>
    <p:sldId id="323" r:id="rId58"/>
    <p:sldId id="324" r:id="rId59"/>
    <p:sldId id="325" r:id="rId60"/>
    <p:sldId id="326" r:id="rId61"/>
    <p:sldId id="327" r:id="rId62"/>
    <p:sldId id="328" r:id="rId63"/>
    <p:sldId id="329" r:id="rId64"/>
    <p:sldId id="330" r:id="rId65"/>
    <p:sldId id="331" r:id="rId66"/>
    <p:sldId id="279" r:id="rId67"/>
    <p:sldId id="344" r:id="rId68"/>
    <p:sldId id="280" r:id="rId6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Default Section" id="{65B14C5A-5ED5-124A-80D1-4D108F1C80B9}">
          <p14:sldIdLst>
            <p14:sldId id="260"/>
            <p14:sldId id="257"/>
            <p14:sldId id="261"/>
            <p14:sldId id="265"/>
            <p14:sldId id="268"/>
            <p14:sldId id="271"/>
            <p14:sldId id="270"/>
            <p14:sldId id="276"/>
            <p14:sldId id="275"/>
            <p14:sldId id="269"/>
            <p14:sldId id="286"/>
            <p14:sldId id="284"/>
            <p14:sldId id="277"/>
            <p14:sldId id="341"/>
            <p14:sldId id="342"/>
            <p14:sldId id="339"/>
            <p14:sldId id="285"/>
            <p14:sldId id="287"/>
            <p14:sldId id="288"/>
            <p14:sldId id="289"/>
            <p14:sldId id="299"/>
            <p14:sldId id="290"/>
            <p14:sldId id="307"/>
            <p14:sldId id="306"/>
            <p14:sldId id="308"/>
            <p14:sldId id="309"/>
            <p14:sldId id="310"/>
            <p14:sldId id="311"/>
            <p14:sldId id="312"/>
            <p14:sldId id="291"/>
            <p14:sldId id="292"/>
            <p14:sldId id="294"/>
            <p14:sldId id="300"/>
            <p14:sldId id="301"/>
            <p14:sldId id="302"/>
            <p14:sldId id="295"/>
            <p14:sldId id="303"/>
            <p14:sldId id="343"/>
            <p14:sldId id="319"/>
            <p14:sldId id="332"/>
            <p14:sldId id="333"/>
            <p14:sldId id="334"/>
            <p14:sldId id="335"/>
            <p14:sldId id="336"/>
            <p14:sldId id="297"/>
            <p14:sldId id="304"/>
            <p14:sldId id="305"/>
            <p14:sldId id="293"/>
            <p14:sldId id="314"/>
            <p14:sldId id="337"/>
            <p14:sldId id="313"/>
            <p14:sldId id="316"/>
            <p14:sldId id="315"/>
            <p14:sldId id="317"/>
            <p14:sldId id="320"/>
            <p14:sldId id="322"/>
            <p14:sldId id="323"/>
            <p14:sldId id="324"/>
            <p14:sldId id="325"/>
            <p14:sldId id="326"/>
            <p14:sldId id="327"/>
            <p14:sldId id="328"/>
            <p14:sldId id="329"/>
            <p14:sldId id="330"/>
            <p14:sldId id="331"/>
            <p14:sldId id="279"/>
            <p14:sldId id="344"/>
            <p14:sldId id="28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E20A1D-3976-D24E-BA41-9680F85A2B60}" v="15" dt="2024-08-05T17:12:16.6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35"/>
  </p:normalViewPr>
  <p:slideViewPr>
    <p:cSldViewPr>
      <p:cViewPr varScale="1">
        <p:scale>
          <a:sx n="100" d="100"/>
          <a:sy n="100" d="100"/>
        </p:scale>
        <p:origin x="1864" y="176"/>
      </p:cViewPr>
      <p:guideLst>
        <p:guide orient="horz" pos="2160"/>
        <p:guide pos="2880"/>
      </p:guideLst>
    </p:cSldViewPr>
  </p:slideViewPr>
  <p:notesTextViewPr>
    <p:cViewPr>
      <p:scale>
        <a:sx n="100" d="100"/>
        <a:sy n="100" d="100"/>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79" Type="http://schemas.openxmlformats.org/officeDocument/2006/relationships/customXml" Target="../customXml/item3.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customXml" Target="../customXml/item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78"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 ANANTHARAMAN ." userId="657a97e1-2ce3-4dca-9a02-0407d9519339" providerId="ADAL" clId="{ADE20A1D-3976-D24E-BA41-9680F85A2B60}"/>
    <pc:docChg chg="undo custSel addSld delSld modSld sldOrd addSection delSection modSection">
      <pc:chgData name="K ANANTHARAMAN ." userId="657a97e1-2ce3-4dca-9a02-0407d9519339" providerId="ADAL" clId="{ADE20A1D-3976-D24E-BA41-9680F85A2B60}" dt="2024-08-07T06:53:45.876" v="61" actId="20577"/>
      <pc:docMkLst>
        <pc:docMk/>
      </pc:docMkLst>
      <pc:sldChg chg="del">
        <pc:chgData name="K ANANTHARAMAN ." userId="657a97e1-2ce3-4dca-9a02-0407d9519339" providerId="ADAL" clId="{ADE20A1D-3976-D24E-BA41-9680F85A2B60}" dt="2024-08-02T16:49:14.787" v="19" actId="2696"/>
        <pc:sldMkLst>
          <pc:docMk/>
          <pc:sldMk cId="2753767051" sldId="277"/>
        </pc:sldMkLst>
      </pc:sldChg>
      <pc:sldChg chg="add">
        <pc:chgData name="K ANANTHARAMAN ." userId="657a97e1-2ce3-4dca-9a02-0407d9519339" providerId="ADAL" clId="{ADE20A1D-3976-D24E-BA41-9680F85A2B60}" dt="2024-08-02T16:49:25.634" v="20"/>
        <pc:sldMkLst>
          <pc:docMk/>
          <pc:sldMk cId="4066407227" sldId="277"/>
        </pc:sldMkLst>
      </pc:sldChg>
      <pc:sldChg chg="del">
        <pc:chgData name="K ANANTHARAMAN ." userId="657a97e1-2ce3-4dca-9a02-0407d9519339" providerId="ADAL" clId="{ADE20A1D-3976-D24E-BA41-9680F85A2B60}" dt="2024-08-02T16:40:16.619" v="0" actId="2696"/>
        <pc:sldMkLst>
          <pc:docMk/>
          <pc:sldMk cId="1719274912" sldId="285"/>
        </pc:sldMkLst>
      </pc:sldChg>
      <pc:sldChg chg="ord">
        <pc:chgData name="K ANANTHARAMAN ." userId="657a97e1-2ce3-4dca-9a02-0407d9519339" providerId="ADAL" clId="{ADE20A1D-3976-D24E-BA41-9680F85A2B60}" dt="2024-08-02T16:49:31.482" v="22" actId="20578"/>
        <pc:sldMkLst>
          <pc:docMk/>
          <pc:sldMk cId="0" sldId="286"/>
        </pc:sldMkLst>
      </pc:sldChg>
      <pc:sldChg chg="del">
        <pc:chgData name="K ANANTHARAMAN ." userId="657a97e1-2ce3-4dca-9a02-0407d9519339" providerId="ADAL" clId="{ADE20A1D-3976-D24E-BA41-9680F85A2B60}" dt="2024-08-02T16:40:16.619" v="0" actId="2696"/>
        <pc:sldMkLst>
          <pc:docMk/>
          <pc:sldMk cId="3159415078" sldId="287"/>
        </pc:sldMkLst>
      </pc:sldChg>
      <pc:sldChg chg="del">
        <pc:chgData name="K ANANTHARAMAN ." userId="657a97e1-2ce3-4dca-9a02-0407d9519339" providerId="ADAL" clId="{ADE20A1D-3976-D24E-BA41-9680F85A2B60}" dt="2024-08-02T16:40:16.619" v="0" actId="2696"/>
        <pc:sldMkLst>
          <pc:docMk/>
          <pc:sldMk cId="3912277522" sldId="288"/>
        </pc:sldMkLst>
      </pc:sldChg>
      <pc:sldChg chg="add">
        <pc:chgData name="K ANANTHARAMAN ." userId="657a97e1-2ce3-4dca-9a02-0407d9519339" providerId="ADAL" clId="{ADE20A1D-3976-D24E-BA41-9680F85A2B60}" dt="2024-08-02T16:42:56.847" v="3"/>
        <pc:sldMkLst>
          <pc:docMk/>
          <pc:sldMk cId="2715152361" sldId="289"/>
        </pc:sldMkLst>
      </pc:sldChg>
      <pc:sldChg chg="ord">
        <pc:chgData name="K ANANTHARAMAN ." userId="657a97e1-2ce3-4dca-9a02-0407d9519339" providerId="ADAL" clId="{ADE20A1D-3976-D24E-BA41-9680F85A2B60}" dt="2024-08-02T16:43:42.002" v="8" actId="20578"/>
        <pc:sldMkLst>
          <pc:docMk/>
          <pc:sldMk cId="0" sldId="290"/>
        </pc:sldMkLst>
      </pc:sldChg>
      <pc:sldChg chg="add">
        <pc:chgData name="K ANANTHARAMAN ." userId="657a97e1-2ce3-4dca-9a02-0407d9519339" providerId="ADAL" clId="{ADE20A1D-3976-D24E-BA41-9680F85A2B60}" dt="2024-08-02T16:43:27.127" v="5"/>
        <pc:sldMkLst>
          <pc:docMk/>
          <pc:sldMk cId="2872145388" sldId="291"/>
        </pc:sldMkLst>
      </pc:sldChg>
      <pc:sldChg chg="del">
        <pc:chgData name="K ANANTHARAMAN ." userId="657a97e1-2ce3-4dca-9a02-0407d9519339" providerId="ADAL" clId="{ADE20A1D-3976-D24E-BA41-9680F85A2B60}" dt="2024-08-02T16:40:16.619" v="0" actId="2696"/>
        <pc:sldMkLst>
          <pc:docMk/>
          <pc:sldMk cId="3338160442" sldId="292"/>
        </pc:sldMkLst>
      </pc:sldChg>
      <pc:sldChg chg="add">
        <pc:chgData name="K ANANTHARAMAN ." userId="657a97e1-2ce3-4dca-9a02-0407d9519339" providerId="ADAL" clId="{ADE20A1D-3976-D24E-BA41-9680F85A2B60}" dt="2024-08-02T16:48:35.640" v="18"/>
        <pc:sldMkLst>
          <pc:docMk/>
          <pc:sldMk cId="1606630979" sldId="293"/>
        </pc:sldMkLst>
      </pc:sldChg>
      <pc:sldChg chg="del">
        <pc:chgData name="K ANANTHARAMAN ." userId="657a97e1-2ce3-4dca-9a02-0407d9519339" providerId="ADAL" clId="{ADE20A1D-3976-D24E-BA41-9680F85A2B60}" dt="2024-08-02T16:45:31.480" v="11" actId="2696"/>
        <pc:sldMkLst>
          <pc:docMk/>
          <pc:sldMk cId="214978828" sldId="294"/>
        </pc:sldMkLst>
      </pc:sldChg>
      <pc:sldChg chg="del">
        <pc:chgData name="K ANANTHARAMAN ." userId="657a97e1-2ce3-4dca-9a02-0407d9519339" providerId="ADAL" clId="{ADE20A1D-3976-D24E-BA41-9680F85A2B60}" dt="2024-08-02T16:46:25.383" v="13" actId="2696"/>
        <pc:sldMkLst>
          <pc:docMk/>
          <pc:sldMk cId="3104409258" sldId="295"/>
        </pc:sldMkLst>
      </pc:sldChg>
      <pc:sldChg chg="del">
        <pc:chgData name="K ANANTHARAMAN ." userId="657a97e1-2ce3-4dca-9a02-0407d9519339" providerId="ADAL" clId="{ADE20A1D-3976-D24E-BA41-9680F85A2B60}" dt="2024-08-02T16:48:21.460" v="17" actId="2696"/>
        <pc:sldMkLst>
          <pc:docMk/>
          <pc:sldMk cId="966114053" sldId="297"/>
        </pc:sldMkLst>
      </pc:sldChg>
      <pc:sldChg chg="del">
        <pc:chgData name="K ANANTHARAMAN ." userId="657a97e1-2ce3-4dca-9a02-0407d9519339" providerId="ADAL" clId="{ADE20A1D-3976-D24E-BA41-9680F85A2B60}" dt="2024-08-02T16:42:46.919" v="2" actId="2696"/>
        <pc:sldMkLst>
          <pc:docMk/>
          <pc:sldMk cId="3926239749" sldId="299"/>
        </pc:sldMkLst>
      </pc:sldChg>
      <pc:sldChg chg="add">
        <pc:chgData name="K ANANTHARAMAN ." userId="657a97e1-2ce3-4dca-9a02-0407d9519339" providerId="ADAL" clId="{ADE20A1D-3976-D24E-BA41-9680F85A2B60}" dt="2024-08-02T16:45:51.089" v="12"/>
        <pc:sldMkLst>
          <pc:docMk/>
          <pc:sldMk cId="241028606" sldId="300"/>
        </pc:sldMkLst>
      </pc:sldChg>
      <pc:sldChg chg="del">
        <pc:chgData name="K ANANTHARAMAN ." userId="657a97e1-2ce3-4dca-9a02-0407d9519339" providerId="ADAL" clId="{ADE20A1D-3976-D24E-BA41-9680F85A2B60}" dt="2024-08-02T16:45:31.480" v="11" actId="2696"/>
        <pc:sldMkLst>
          <pc:docMk/>
          <pc:sldMk cId="861140114" sldId="301"/>
        </pc:sldMkLst>
      </pc:sldChg>
      <pc:sldChg chg="del">
        <pc:chgData name="K ANANTHARAMAN ." userId="657a97e1-2ce3-4dca-9a02-0407d9519339" providerId="ADAL" clId="{ADE20A1D-3976-D24E-BA41-9680F85A2B60}" dt="2024-08-02T16:45:31.480" v="11" actId="2696"/>
        <pc:sldMkLst>
          <pc:docMk/>
          <pc:sldMk cId="1874804599" sldId="302"/>
        </pc:sldMkLst>
      </pc:sldChg>
      <pc:sldChg chg="del">
        <pc:chgData name="K ANANTHARAMAN ." userId="657a97e1-2ce3-4dca-9a02-0407d9519339" providerId="ADAL" clId="{ADE20A1D-3976-D24E-BA41-9680F85A2B60}" dt="2024-08-02T16:46:25.383" v="13" actId="2696"/>
        <pc:sldMkLst>
          <pc:docMk/>
          <pc:sldMk cId="1868261935" sldId="303"/>
        </pc:sldMkLst>
      </pc:sldChg>
      <pc:sldChg chg="add">
        <pc:chgData name="K ANANTHARAMAN ." userId="657a97e1-2ce3-4dca-9a02-0407d9519339" providerId="ADAL" clId="{ADE20A1D-3976-D24E-BA41-9680F85A2B60}" dt="2024-08-02T16:48:35.640" v="18"/>
        <pc:sldMkLst>
          <pc:docMk/>
          <pc:sldMk cId="1712805149" sldId="304"/>
        </pc:sldMkLst>
      </pc:sldChg>
      <pc:sldChg chg="add">
        <pc:chgData name="K ANANTHARAMAN ." userId="657a97e1-2ce3-4dca-9a02-0407d9519339" providerId="ADAL" clId="{ADE20A1D-3976-D24E-BA41-9680F85A2B60}" dt="2024-08-02T16:48:35.640" v="18"/>
        <pc:sldMkLst>
          <pc:docMk/>
          <pc:sldMk cId="36455198" sldId="305"/>
        </pc:sldMkLst>
      </pc:sldChg>
      <pc:sldChg chg="del">
        <pc:chgData name="K ANANTHARAMAN ." userId="657a97e1-2ce3-4dca-9a02-0407d9519339" providerId="ADAL" clId="{ADE20A1D-3976-D24E-BA41-9680F85A2B60}" dt="2024-08-02T16:44:37.346" v="9" actId="2696"/>
        <pc:sldMkLst>
          <pc:docMk/>
          <pc:sldMk cId="2939666820" sldId="306"/>
        </pc:sldMkLst>
      </pc:sldChg>
      <pc:sldChg chg="del">
        <pc:chgData name="K ANANTHARAMAN ." userId="657a97e1-2ce3-4dca-9a02-0407d9519339" providerId="ADAL" clId="{ADE20A1D-3976-D24E-BA41-9680F85A2B60}" dt="2024-08-02T16:44:37.346" v="9" actId="2696"/>
        <pc:sldMkLst>
          <pc:docMk/>
          <pc:sldMk cId="1131196759" sldId="307"/>
        </pc:sldMkLst>
      </pc:sldChg>
      <pc:sldChg chg="add">
        <pc:chgData name="K ANANTHARAMAN ." userId="657a97e1-2ce3-4dca-9a02-0407d9519339" providerId="ADAL" clId="{ADE20A1D-3976-D24E-BA41-9680F85A2B60}" dt="2024-08-02T16:44:42.002" v="10"/>
        <pc:sldMkLst>
          <pc:docMk/>
          <pc:sldMk cId="1483311800" sldId="308"/>
        </pc:sldMkLst>
      </pc:sldChg>
      <pc:sldChg chg="add">
        <pc:chgData name="K ANANTHARAMAN ." userId="657a97e1-2ce3-4dca-9a02-0407d9519339" providerId="ADAL" clId="{ADE20A1D-3976-D24E-BA41-9680F85A2B60}" dt="2024-08-02T16:44:42.002" v="10"/>
        <pc:sldMkLst>
          <pc:docMk/>
          <pc:sldMk cId="1653027071" sldId="309"/>
        </pc:sldMkLst>
      </pc:sldChg>
      <pc:sldChg chg="del">
        <pc:chgData name="K ANANTHARAMAN ." userId="657a97e1-2ce3-4dca-9a02-0407d9519339" providerId="ADAL" clId="{ADE20A1D-3976-D24E-BA41-9680F85A2B60}" dt="2024-08-02T16:44:37.346" v="9" actId="2696"/>
        <pc:sldMkLst>
          <pc:docMk/>
          <pc:sldMk cId="2812420163" sldId="310"/>
        </pc:sldMkLst>
      </pc:sldChg>
      <pc:sldChg chg="del">
        <pc:chgData name="K ANANTHARAMAN ." userId="657a97e1-2ce3-4dca-9a02-0407d9519339" providerId="ADAL" clId="{ADE20A1D-3976-D24E-BA41-9680F85A2B60}" dt="2024-08-02T16:44:37.346" v="9" actId="2696"/>
        <pc:sldMkLst>
          <pc:docMk/>
          <pc:sldMk cId="2322447237" sldId="311"/>
        </pc:sldMkLst>
      </pc:sldChg>
      <pc:sldChg chg="add">
        <pc:chgData name="K ANANTHARAMAN ." userId="657a97e1-2ce3-4dca-9a02-0407d9519339" providerId="ADAL" clId="{ADE20A1D-3976-D24E-BA41-9680F85A2B60}" dt="2024-08-02T16:44:42.002" v="10"/>
        <pc:sldMkLst>
          <pc:docMk/>
          <pc:sldMk cId="329821011" sldId="312"/>
        </pc:sldMkLst>
        <pc:spChg chg="mod">
          <ac:chgData name="K ANANTHARAMAN ." userId="657a97e1-2ce3-4dca-9a02-0407d9519339" providerId="ADAL" clId="{ADE20A1D-3976-D24E-BA41-9680F85A2B60}" dt="2024-08-04T17:12:36.711" v="39" actId="14100"/>
          <ac:spMkLst>
            <pc:docMk/>
            <pc:sldMk cId="329821011" sldId="312"/>
            <ac:spMk id="32770" creationId="{3F370C0E-67CF-74DE-8FB4-E61FECBDACFB}"/>
          </ac:spMkLst>
        </pc:spChg>
      </pc:sldChg>
      <pc:sldChg chg="add">
        <pc:chgData name="K ANANTHARAMAN ." userId="657a97e1-2ce3-4dca-9a02-0407d9519339" providerId="ADAL" clId="{ADE20A1D-3976-D24E-BA41-9680F85A2B60}" dt="2024-08-02T16:48:35.640" v="18"/>
        <pc:sldMkLst>
          <pc:docMk/>
          <pc:sldMk cId="1057756179" sldId="314"/>
        </pc:sldMkLst>
      </pc:sldChg>
      <pc:sldChg chg="del">
        <pc:chgData name="K ANANTHARAMAN ." userId="657a97e1-2ce3-4dca-9a02-0407d9519339" providerId="ADAL" clId="{ADE20A1D-3976-D24E-BA41-9680F85A2B60}" dt="2024-08-02T16:46:58.729" v="15" actId="2696"/>
        <pc:sldMkLst>
          <pc:docMk/>
          <pc:sldMk cId="3854720463" sldId="319"/>
        </pc:sldMkLst>
      </pc:sldChg>
      <pc:sldChg chg="delSp modSp mod">
        <pc:chgData name="K ANANTHARAMAN ." userId="657a97e1-2ce3-4dca-9a02-0407d9519339" providerId="ADAL" clId="{ADE20A1D-3976-D24E-BA41-9680F85A2B60}" dt="2024-08-05T17:12:46.722" v="50" actId="1076"/>
        <pc:sldMkLst>
          <pc:docMk/>
          <pc:sldMk cId="0" sldId="322"/>
        </pc:sldMkLst>
        <pc:spChg chg="mod">
          <ac:chgData name="K ANANTHARAMAN ." userId="657a97e1-2ce3-4dca-9a02-0407d9519339" providerId="ADAL" clId="{ADE20A1D-3976-D24E-BA41-9680F85A2B60}" dt="2024-08-05T17:12:46.722" v="50" actId="1076"/>
          <ac:spMkLst>
            <pc:docMk/>
            <pc:sldMk cId="0" sldId="322"/>
            <ac:spMk id="8" creationId="{70D27198-BBD2-DB59-F619-835F4DE3ADB3}"/>
          </ac:spMkLst>
        </pc:spChg>
        <pc:spChg chg="mod">
          <ac:chgData name="K ANANTHARAMAN ." userId="657a97e1-2ce3-4dca-9a02-0407d9519339" providerId="ADAL" clId="{ADE20A1D-3976-D24E-BA41-9680F85A2B60}" dt="2024-08-05T17:12:23.745" v="48" actId="1076"/>
          <ac:spMkLst>
            <pc:docMk/>
            <pc:sldMk cId="0" sldId="322"/>
            <ac:spMk id="9" creationId="{C80C1EA9-5A4C-DA35-8E08-F5E205A3CE12}"/>
          </ac:spMkLst>
        </pc:spChg>
        <pc:picChg chg="del">
          <ac:chgData name="K ANANTHARAMAN ." userId="657a97e1-2ce3-4dca-9a02-0407d9519339" providerId="ADAL" clId="{ADE20A1D-3976-D24E-BA41-9680F85A2B60}" dt="2024-08-05T17:12:16.673" v="47" actId="478"/>
          <ac:picMkLst>
            <pc:docMk/>
            <pc:sldMk cId="0" sldId="322"/>
            <ac:picMk id="44042" creationId="{CF918887-F68E-5766-B386-71F5EA35638C}"/>
          </ac:picMkLst>
        </pc:picChg>
      </pc:sldChg>
      <pc:sldChg chg="del">
        <pc:chgData name="K ANANTHARAMAN ." userId="657a97e1-2ce3-4dca-9a02-0407d9519339" providerId="ADAL" clId="{ADE20A1D-3976-D24E-BA41-9680F85A2B60}" dt="2024-08-02T16:46:58.729" v="15" actId="2696"/>
        <pc:sldMkLst>
          <pc:docMk/>
          <pc:sldMk cId="476611217" sldId="332"/>
        </pc:sldMkLst>
      </pc:sldChg>
      <pc:sldChg chg="del">
        <pc:chgData name="K ANANTHARAMAN ." userId="657a97e1-2ce3-4dca-9a02-0407d9519339" providerId="ADAL" clId="{ADE20A1D-3976-D24E-BA41-9680F85A2B60}" dt="2024-08-02T16:46:58.729" v="15" actId="2696"/>
        <pc:sldMkLst>
          <pc:docMk/>
          <pc:sldMk cId="393196578" sldId="333"/>
        </pc:sldMkLst>
      </pc:sldChg>
      <pc:sldChg chg="add">
        <pc:chgData name="K ANANTHARAMAN ." userId="657a97e1-2ce3-4dca-9a02-0407d9519339" providerId="ADAL" clId="{ADE20A1D-3976-D24E-BA41-9680F85A2B60}" dt="2024-08-02T16:47:21.759" v="16"/>
        <pc:sldMkLst>
          <pc:docMk/>
          <pc:sldMk cId="2192145562" sldId="334"/>
        </pc:sldMkLst>
      </pc:sldChg>
      <pc:sldChg chg="del">
        <pc:chgData name="K ANANTHARAMAN ." userId="657a97e1-2ce3-4dca-9a02-0407d9519339" providerId="ADAL" clId="{ADE20A1D-3976-D24E-BA41-9680F85A2B60}" dt="2024-08-02T16:46:58.729" v="15" actId="2696"/>
        <pc:sldMkLst>
          <pc:docMk/>
          <pc:sldMk cId="1176295698" sldId="335"/>
        </pc:sldMkLst>
      </pc:sldChg>
      <pc:sldChg chg="del">
        <pc:chgData name="K ANANTHARAMAN ." userId="657a97e1-2ce3-4dca-9a02-0407d9519339" providerId="ADAL" clId="{ADE20A1D-3976-D24E-BA41-9680F85A2B60}" dt="2024-08-02T16:46:58.729" v="15" actId="2696"/>
        <pc:sldMkLst>
          <pc:docMk/>
          <pc:sldMk cId="3026477275" sldId="336"/>
        </pc:sldMkLst>
      </pc:sldChg>
      <pc:sldChg chg="del">
        <pc:chgData name="K ANANTHARAMAN ." userId="657a97e1-2ce3-4dca-9a02-0407d9519339" providerId="ADAL" clId="{ADE20A1D-3976-D24E-BA41-9680F85A2B60}" dt="2024-08-02T16:40:16.619" v="0" actId="2696"/>
        <pc:sldMkLst>
          <pc:docMk/>
          <pc:sldMk cId="2994205638" sldId="337"/>
        </pc:sldMkLst>
      </pc:sldChg>
      <pc:sldChg chg="modSp add mod">
        <pc:chgData name="K ANANTHARAMAN ." userId="657a97e1-2ce3-4dca-9a02-0407d9519339" providerId="ADAL" clId="{ADE20A1D-3976-D24E-BA41-9680F85A2B60}" dt="2024-08-02T16:59:42.066" v="31" actId="20577"/>
        <pc:sldMkLst>
          <pc:docMk/>
          <pc:sldMk cId="3390331654" sldId="339"/>
        </pc:sldMkLst>
        <pc:spChg chg="mod">
          <ac:chgData name="K ANANTHARAMAN ." userId="657a97e1-2ce3-4dca-9a02-0407d9519339" providerId="ADAL" clId="{ADE20A1D-3976-D24E-BA41-9680F85A2B60}" dt="2024-08-02T16:59:42.066" v="31" actId="20577"/>
          <ac:spMkLst>
            <pc:docMk/>
            <pc:sldMk cId="3390331654" sldId="339"/>
            <ac:spMk id="2" creationId="{B648C405-3ACC-4792-0AAF-81E788FF2AC2}"/>
          </ac:spMkLst>
        </pc:spChg>
      </pc:sldChg>
      <pc:sldChg chg="del">
        <pc:chgData name="K ANANTHARAMAN ." userId="657a97e1-2ce3-4dca-9a02-0407d9519339" providerId="ADAL" clId="{ADE20A1D-3976-D24E-BA41-9680F85A2B60}" dt="2024-08-07T06:51:57.423" v="57" actId="2696"/>
        <pc:sldMkLst>
          <pc:docMk/>
          <pc:sldMk cId="0" sldId="340"/>
        </pc:sldMkLst>
      </pc:sldChg>
      <pc:sldChg chg="add">
        <pc:chgData name="K ANANTHARAMAN ." userId="657a97e1-2ce3-4dca-9a02-0407d9519339" providerId="ADAL" clId="{ADE20A1D-3976-D24E-BA41-9680F85A2B60}" dt="2024-08-02T16:49:25.634" v="20"/>
        <pc:sldMkLst>
          <pc:docMk/>
          <pc:sldMk cId="3947761944" sldId="341"/>
        </pc:sldMkLst>
        <pc:spChg chg="mod">
          <ac:chgData name="K ANANTHARAMAN ." userId="657a97e1-2ce3-4dca-9a02-0407d9519339" providerId="ADAL" clId="{ADE20A1D-3976-D24E-BA41-9680F85A2B60}" dt="2024-08-05T06:00:45.512" v="46" actId="1076"/>
          <ac:spMkLst>
            <pc:docMk/>
            <pc:sldMk cId="3947761944" sldId="341"/>
            <ac:spMk id="7" creationId="{1F9181B0-F989-81DF-E802-C0D1FFE1ED22}"/>
          </ac:spMkLst>
        </pc:spChg>
      </pc:sldChg>
      <pc:sldChg chg="modSp new mod">
        <pc:chgData name="K ANANTHARAMAN ." userId="657a97e1-2ce3-4dca-9a02-0407d9519339" providerId="ADAL" clId="{ADE20A1D-3976-D24E-BA41-9680F85A2B60}" dt="2024-08-02T17:25:05.387" v="38" actId="20577"/>
        <pc:sldMkLst>
          <pc:docMk/>
          <pc:sldMk cId="951566225" sldId="342"/>
        </pc:sldMkLst>
        <pc:spChg chg="mod">
          <ac:chgData name="K ANANTHARAMAN ." userId="657a97e1-2ce3-4dca-9a02-0407d9519339" providerId="ADAL" clId="{ADE20A1D-3976-D24E-BA41-9680F85A2B60}" dt="2024-08-02T17:25:05.387" v="38" actId="20577"/>
          <ac:spMkLst>
            <pc:docMk/>
            <pc:sldMk cId="951566225" sldId="342"/>
            <ac:spMk id="2" creationId="{43E10B84-8905-421E-906D-BD74C7FDF1C4}"/>
          </ac:spMkLst>
        </pc:spChg>
        <pc:spChg chg="mod">
          <ac:chgData name="K ANANTHARAMAN ." userId="657a97e1-2ce3-4dca-9a02-0407d9519339" providerId="ADAL" clId="{ADE20A1D-3976-D24E-BA41-9680F85A2B60}" dt="2024-08-02T17:25:03.169" v="36" actId="20577"/>
          <ac:spMkLst>
            <pc:docMk/>
            <pc:sldMk cId="951566225" sldId="342"/>
            <ac:spMk id="3" creationId="{8F8085FB-2F2B-7437-CE97-2B62527BBDA7}"/>
          </ac:spMkLst>
        </pc:spChg>
      </pc:sldChg>
      <pc:sldChg chg="modSp new mod">
        <pc:chgData name="K ANANTHARAMAN ." userId="657a97e1-2ce3-4dca-9a02-0407d9519339" providerId="ADAL" clId="{ADE20A1D-3976-D24E-BA41-9680F85A2B60}" dt="2024-08-07T06:51:26.696" v="53" actId="20577"/>
        <pc:sldMkLst>
          <pc:docMk/>
          <pc:sldMk cId="1831984409" sldId="343"/>
        </pc:sldMkLst>
        <pc:spChg chg="mod">
          <ac:chgData name="K ANANTHARAMAN ." userId="657a97e1-2ce3-4dca-9a02-0407d9519339" providerId="ADAL" clId="{ADE20A1D-3976-D24E-BA41-9680F85A2B60}" dt="2024-08-07T06:51:26.696" v="53" actId="20577"/>
          <ac:spMkLst>
            <pc:docMk/>
            <pc:sldMk cId="1831984409" sldId="343"/>
            <ac:spMk id="3" creationId="{1ECFB379-4695-7962-292B-E920CEA8AE83}"/>
          </ac:spMkLst>
        </pc:spChg>
      </pc:sldChg>
      <pc:sldChg chg="modSp new mod">
        <pc:chgData name="K ANANTHARAMAN ." userId="657a97e1-2ce3-4dca-9a02-0407d9519339" providerId="ADAL" clId="{ADE20A1D-3976-D24E-BA41-9680F85A2B60}" dt="2024-08-07T06:53:45.876" v="61" actId="20577"/>
        <pc:sldMkLst>
          <pc:docMk/>
          <pc:sldMk cId="1716654955" sldId="344"/>
        </pc:sldMkLst>
        <pc:spChg chg="mod">
          <ac:chgData name="K ANANTHARAMAN ." userId="657a97e1-2ce3-4dca-9a02-0407d9519339" providerId="ADAL" clId="{ADE20A1D-3976-D24E-BA41-9680F85A2B60}" dt="2024-08-07T06:53:45.876" v="61" actId="20577"/>
          <ac:spMkLst>
            <pc:docMk/>
            <pc:sldMk cId="1716654955" sldId="344"/>
            <ac:spMk id="3" creationId="{FA8A0195-93E7-F818-E39A-A352CA8982F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F48EAC1-6450-4BD1-611E-5C97BB9FD423}"/>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dirty="0">
                <a:latin typeface="Arial" charset="0"/>
                <a:cs typeface="Arial" charset="0"/>
              </a:defRPr>
            </a:lvl1pPr>
          </a:lstStyle>
          <a:p>
            <a:pPr>
              <a:defRPr/>
            </a:pPr>
            <a:endParaRPr lang="en-US"/>
          </a:p>
        </p:txBody>
      </p:sp>
      <p:sp>
        <p:nvSpPr>
          <p:cNvPr id="3" name="Date Placeholder 2">
            <a:extLst>
              <a:ext uri="{FF2B5EF4-FFF2-40B4-BE49-F238E27FC236}">
                <a16:creationId xmlns:a16="http://schemas.microsoft.com/office/drawing/2014/main" id="{2166143F-DF88-5F99-FF12-CA5F94B4001E}"/>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cs typeface="Arial" charset="0"/>
              </a:defRPr>
            </a:lvl1pPr>
          </a:lstStyle>
          <a:p>
            <a:pPr>
              <a:defRPr/>
            </a:pPr>
            <a:fld id="{7B34D132-D17A-0F43-9389-DE4E99399BAF}" type="datetimeFigureOut">
              <a:rPr lang="en-US"/>
              <a:pPr>
                <a:defRPr/>
              </a:pPr>
              <a:t>8/7/24</a:t>
            </a:fld>
            <a:endParaRPr lang="en-US" dirty="0"/>
          </a:p>
        </p:txBody>
      </p:sp>
      <p:sp>
        <p:nvSpPr>
          <p:cNvPr id="4" name="Slide Image Placeholder 3">
            <a:extLst>
              <a:ext uri="{FF2B5EF4-FFF2-40B4-BE49-F238E27FC236}">
                <a16:creationId xmlns:a16="http://schemas.microsoft.com/office/drawing/2014/main" id="{AE326B14-0D3B-1C40-A0F7-C13B33ADE651}"/>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D9BC5FC2-17EB-9110-25E1-D950ECDB893B}"/>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AC99E276-A419-5A88-58B6-FB223B992E8E}"/>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dirty="0">
                <a:latin typeface="Arial" charset="0"/>
                <a:cs typeface="Arial" charset="0"/>
              </a:defRPr>
            </a:lvl1pPr>
          </a:lstStyle>
          <a:p>
            <a:pPr>
              <a:defRPr/>
            </a:pPr>
            <a:endParaRPr lang="en-US"/>
          </a:p>
        </p:txBody>
      </p:sp>
      <p:sp>
        <p:nvSpPr>
          <p:cNvPr id="7" name="Slide Number Placeholder 6">
            <a:extLst>
              <a:ext uri="{FF2B5EF4-FFF2-40B4-BE49-F238E27FC236}">
                <a16:creationId xmlns:a16="http://schemas.microsoft.com/office/drawing/2014/main" id="{BA76E028-5DD6-EDC5-04BD-8CF8AE36C667}"/>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B167695-90B3-5144-B949-1AFBBE487694}"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C8A506-5FC4-F54D-98C8-B64F6ACBD920}" type="slidenum">
              <a:rPr lang="en-US" smtClean="0"/>
              <a:t>9</a:t>
            </a:fld>
            <a:endParaRPr lang="en-US" dirty="0"/>
          </a:p>
        </p:txBody>
      </p:sp>
    </p:spTree>
    <p:extLst>
      <p:ext uri="{BB962C8B-B14F-4D97-AF65-F5344CB8AC3E}">
        <p14:creationId xmlns:p14="http://schemas.microsoft.com/office/powerpoint/2010/main" val="1965827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a:extLst>
              <a:ext uri="{FF2B5EF4-FFF2-40B4-BE49-F238E27FC236}">
                <a16:creationId xmlns:a16="http://schemas.microsoft.com/office/drawing/2014/main" id="{78FD9EC4-86D1-EB1F-0A02-9C96D08BF67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a:extLst>
              <a:ext uri="{FF2B5EF4-FFF2-40B4-BE49-F238E27FC236}">
                <a16:creationId xmlns:a16="http://schemas.microsoft.com/office/drawing/2014/main" id="{3BD53459-8740-A0CE-8DBD-045495FB067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79876" name="Slide Number Placeholder 3">
            <a:extLst>
              <a:ext uri="{FF2B5EF4-FFF2-40B4-BE49-F238E27FC236}">
                <a16:creationId xmlns:a16="http://schemas.microsoft.com/office/drawing/2014/main" id="{DEDC931E-76B9-9D9F-9A58-8941CF722F2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42950" indent="-285750" eaLnBrk="0" hangingPunct="0">
              <a:spcBef>
                <a:spcPct val="30000"/>
              </a:spcBef>
              <a:defRPr sz="1200">
                <a:solidFill>
                  <a:schemeClr val="tx1"/>
                </a:solidFill>
                <a:latin typeface="Calibri" panose="020F0502020204030204" pitchFamily="34" charset="0"/>
              </a:defRPr>
            </a:lvl2pPr>
            <a:lvl3pPr marL="1143000" indent="-228600" eaLnBrk="0" hangingPunct="0">
              <a:spcBef>
                <a:spcPct val="30000"/>
              </a:spcBef>
              <a:defRPr sz="1200">
                <a:solidFill>
                  <a:schemeClr val="tx1"/>
                </a:solidFill>
                <a:latin typeface="Calibri" panose="020F0502020204030204" pitchFamily="34" charset="0"/>
              </a:defRPr>
            </a:lvl3pPr>
            <a:lvl4pPr marL="1600200" indent="-228600" eaLnBrk="0" hangingPunct="0">
              <a:spcBef>
                <a:spcPct val="30000"/>
              </a:spcBef>
              <a:defRPr sz="1200">
                <a:solidFill>
                  <a:schemeClr val="tx1"/>
                </a:solidFill>
                <a:latin typeface="Calibri" panose="020F0502020204030204" pitchFamily="34" charset="0"/>
              </a:defRPr>
            </a:lvl4pPr>
            <a:lvl5pPr marL="2057400" indent="-228600" eaLnBrk="0" hangingPunct="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5EDF0E39-DDC2-1B4C-8819-E7FF9CEDFE24}" type="slidenum">
              <a:rPr lang="en-US" altLang="en-US">
                <a:latin typeface="Arial" panose="020B0604020202020204" pitchFamily="34" charset="0"/>
              </a:rPr>
              <a:pPr eaLnBrk="1" hangingPunct="1">
                <a:spcBef>
                  <a:spcPct val="0"/>
                </a:spcBef>
              </a:pPr>
              <a:t>31</a:t>
            </a:fld>
            <a:endParaRPr lang="en-US" altLang="en-US">
              <a:latin typeface="Arial" panose="020B0604020202020204" pitchFamily="34" charset="0"/>
            </a:endParaRPr>
          </a:p>
        </p:txBody>
      </p:sp>
    </p:spTree>
    <p:extLst>
      <p:ext uri="{BB962C8B-B14F-4D97-AF65-F5344CB8AC3E}">
        <p14:creationId xmlns:p14="http://schemas.microsoft.com/office/powerpoint/2010/main" val="313417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a:extLst>
              <a:ext uri="{FF2B5EF4-FFF2-40B4-BE49-F238E27FC236}">
                <a16:creationId xmlns:a16="http://schemas.microsoft.com/office/drawing/2014/main" id="{A9278974-8E8F-5EFD-0733-D2D4098829B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a:extLst>
              <a:ext uri="{FF2B5EF4-FFF2-40B4-BE49-F238E27FC236}">
                <a16:creationId xmlns:a16="http://schemas.microsoft.com/office/drawing/2014/main" id="{FDE30315-86AD-A35A-B139-1781DE6D7FE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78852" name="Slide Number Placeholder 3">
            <a:extLst>
              <a:ext uri="{FF2B5EF4-FFF2-40B4-BE49-F238E27FC236}">
                <a16:creationId xmlns:a16="http://schemas.microsoft.com/office/drawing/2014/main" id="{5490F3B1-CC81-F3FA-67D1-4F9D938FDF4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42950" indent="-285750" eaLnBrk="0" hangingPunct="0">
              <a:spcBef>
                <a:spcPct val="30000"/>
              </a:spcBef>
              <a:defRPr sz="1200">
                <a:solidFill>
                  <a:schemeClr val="tx1"/>
                </a:solidFill>
                <a:latin typeface="Calibri" panose="020F0502020204030204" pitchFamily="34" charset="0"/>
              </a:defRPr>
            </a:lvl2pPr>
            <a:lvl3pPr marL="1143000" indent="-228600" eaLnBrk="0" hangingPunct="0">
              <a:spcBef>
                <a:spcPct val="30000"/>
              </a:spcBef>
              <a:defRPr sz="1200">
                <a:solidFill>
                  <a:schemeClr val="tx1"/>
                </a:solidFill>
                <a:latin typeface="Calibri" panose="020F0502020204030204" pitchFamily="34" charset="0"/>
              </a:defRPr>
            </a:lvl3pPr>
            <a:lvl4pPr marL="1600200" indent="-228600" eaLnBrk="0" hangingPunct="0">
              <a:spcBef>
                <a:spcPct val="30000"/>
              </a:spcBef>
              <a:defRPr sz="1200">
                <a:solidFill>
                  <a:schemeClr val="tx1"/>
                </a:solidFill>
                <a:latin typeface="Calibri" panose="020F0502020204030204" pitchFamily="34" charset="0"/>
              </a:defRPr>
            </a:lvl4pPr>
            <a:lvl5pPr marL="2057400" indent="-228600" eaLnBrk="0" hangingPunct="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D16FB75C-E101-AD42-B8C2-09B17ECB7AB3}" type="slidenum">
              <a:rPr lang="en-US" altLang="en-US">
                <a:latin typeface="Arial" panose="020B0604020202020204" pitchFamily="34" charset="0"/>
              </a:rPr>
              <a:pPr eaLnBrk="1" hangingPunct="1">
                <a:spcBef>
                  <a:spcPct val="0"/>
                </a:spcBef>
              </a:pPr>
              <a:t>40</a:t>
            </a:fld>
            <a:endParaRPr lang="en-US" altLang="en-US">
              <a:latin typeface="Arial" panose="020B0604020202020204" pitchFamily="34" charset="0"/>
            </a:endParaRPr>
          </a:p>
        </p:txBody>
      </p:sp>
    </p:spTree>
    <p:extLst>
      <p:ext uri="{BB962C8B-B14F-4D97-AF65-F5344CB8AC3E}">
        <p14:creationId xmlns:p14="http://schemas.microsoft.com/office/powerpoint/2010/main" val="1059093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a:extLst>
              <a:ext uri="{FF2B5EF4-FFF2-40B4-BE49-F238E27FC236}">
                <a16:creationId xmlns:a16="http://schemas.microsoft.com/office/drawing/2014/main" id="{9516BBAE-1A35-6866-DE97-F183B0F42AB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a:extLst>
              <a:ext uri="{FF2B5EF4-FFF2-40B4-BE49-F238E27FC236}">
                <a16:creationId xmlns:a16="http://schemas.microsoft.com/office/drawing/2014/main" id="{50853314-7670-75E4-483B-F0D1C8F1B68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77828" name="Slide Number Placeholder 3">
            <a:extLst>
              <a:ext uri="{FF2B5EF4-FFF2-40B4-BE49-F238E27FC236}">
                <a16:creationId xmlns:a16="http://schemas.microsoft.com/office/drawing/2014/main" id="{721D4946-C92A-9A8A-0E8B-47B65E03C97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42950" indent="-285750" eaLnBrk="0" hangingPunct="0">
              <a:spcBef>
                <a:spcPct val="30000"/>
              </a:spcBef>
              <a:defRPr sz="1200">
                <a:solidFill>
                  <a:schemeClr val="tx1"/>
                </a:solidFill>
                <a:latin typeface="Calibri" panose="020F0502020204030204" pitchFamily="34" charset="0"/>
              </a:defRPr>
            </a:lvl2pPr>
            <a:lvl3pPr marL="1143000" indent="-228600" eaLnBrk="0" hangingPunct="0">
              <a:spcBef>
                <a:spcPct val="30000"/>
              </a:spcBef>
              <a:defRPr sz="1200">
                <a:solidFill>
                  <a:schemeClr val="tx1"/>
                </a:solidFill>
                <a:latin typeface="Calibri" panose="020F0502020204030204" pitchFamily="34" charset="0"/>
              </a:defRPr>
            </a:lvl3pPr>
            <a:lvl4pPr marL="1600200" indent="-228600" eaLnBrk="0" hangingPunct="0">
              <a:spcBef>
                <a:spcPct val="30000"/>
              </a:spcBef>
              <a:defRPr sz="1200">
                <a:solidFill>
                  <a:schemeClr val="tx1"/>
                </a:solidFill>
                <a:latin typeface="Calibri" panose="020F0502020204030204" pitchFamily="34" charset="0"/>
              </a:defRPr>
            </a:lvl4pPr>
            <a:lvl5pPr marL="2057400" indent="-228600" eaLnBrk="0" hangingPunct="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F001E1F0-6144-DA49-902F-EA328756A3E6}" type="slidenum">
              <a:rPr lang="en-US" altLang="en-US">
                <a:latin typeface="Arial" panose="020B0604020202020204" pitchFamily="34" charset="0"/>
              </a:rPr>
              <a:pPr eaLnBrk="1" hangingPunct="1">
                <a:spcBef>
                  <a:spcPct val="0"/>
                </a:spcBef>
              </a:pPr>
              <a:t>48</a:t>
            </a:fld>
            <a:endParaRPr lang="en-US" altLang="en-US">
              <a:latin typeface="Arial" panose="020B0604020202020204" pitchFamily="34" charset="0"/>
            </a:endParaRPr>
          </a:p>
        </p:txBody>
      </p:sp>
    </p:spTree>
    <p:extLst>
      <p:ext uri="{BB962C8B-B14F-4D97-AF65-F5344CB8AC3E}">
        <p14:creationId xmlns:p14="http://schemas.microsoft.com/office/powerpoint/2010/main" val="239041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167695-90B3-5144-B949-1AFBBE487694}" type="slidenum">
              <a:rPr lang="en-US" altLang="en-US" smtClean="0"/>
              <a:pPr/>
              <a:t>66</a:t>
            </a:fld>
            <a:endParaRPr lang="en-US" altLang="en-US"/>
          </a:p>
        </p:txBody>
      </p:sp>
    </p:spTree>
    <p:extLst>
      <p:ext uri="{BB962C8B-B14F-4D97-AF65-F5344CB8AC3E}">
        <p14:creationId xmlns:p14="http://schemas.microsoft.com/office/powerpoint/2010/main" val="36999207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3B9ED81-64E0-664D-761B-592386499688}"/>
              </a:ext>
            </a:extLst>
          </p:cNvPr>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dirty="0">
              <a:latin typeface="Arial" pitchFamily="34" charset="0"/>
              <a:cs typeface="Arial" pitchFamily="34" charset="0"/>
            </a:endParaRPr>
          </a:p>
        </p:txBody>
      </p:sp>
      <p:sp>
        <p:nvSpPr>
          <p:cNvPr id="3" name="Rectangle 2">
            <a:extLst>
              <a:ext uri="{FF2B5EF4-FFF2-40B4-BE49-F238E27FC236}">
                <a16:creationId xmlns:a16="http://schemas.microsoft.com/office/drawing/2014/main" id="{8598EE74-0727-D3AF-393C-5EFE4A039973}"/>
              </a:ext>
            </a:extLst>
          </p:cNvPr>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3">
            <a:extLst>
              <a:ext uri="{FF2B5EF4-FFF2-40B4-BE49-F238E27FC236}">
                <a16:creationId xmlns:a16="http://schemas.microsoft.com/office/drawing/2014/main" id="{A2E76B04-3DC5-34B2-4B7B-F247D9FC16A0}"/>
              </a:ext>
            </a:extLst>
          </p:cNvPr>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4">
            <a:extLst>
              <a:ext uri="{FF2B5EF4-FFF2-40B4-BE49-F238E27FC236}">
                <a16:creationId xmlns:a16="http://schemas.microsoft.com/office/drawing/2014/main" id="{F66967D8-20C8-7E5F-1870-C51EB4CE9968}"/>
              </a:ext>
            </a:extLst>
          </p:cNvPr>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10" descr="BITS_university_logo_whitevert.png">
            <a:extLst>
              <a:ext uri="{FF2B5EF4-FFF2-40B4-BE49-F238E27FC236}">
                <a16:creationId xmlns:a16="http://schemas.microsoft.com/office/drawing/2014/main" id="{7E44CBFB-20CC-200D-922C-6C8223351CCB}"/>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DC11A5D9-4437-7B3E-4BD8-B08FB3692B42}"/>
              </a:ext>
            </a:extLst>
          </p:cNvPr>
          <p:cNvSpPr txBox="1"/>
          <p:nvPr userDrawn="1"/>
        </p:nvSpPr>
        <p:spPr>
          <a:xfrm>
            <a:off x="-76200" y="5257800"/>
            <a:ext cx="2209800" cy="554038"/>
          </a:xfrm>
          <a:prstGeom prst="rect">
            <a:avLst/>
          </a:prstGeom>
          <a:noFill/>
        </p:spPr>
        <p:txBody>
          <a:bodyPr>
            <a:spAutoFit/>
          </a:bodyPr>
          <a:lstStyle/>
          <a:p>
            <a:pPr algn="ctr" fontAlgn="auto">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8" name="TextBox 7">
            <a:extLst>
              <a:ext uri="{FF2B5EF4-FFF2-40B4-BE49-F238E27FC236}">
                <a16:creationId xmlns:a16="http://schemas.microsoft.com/office/drawing/2014/main" id="{4DAF1AE7-698B-114D-8ACD-D0FB271072BC}"/>
              </a:ext>
            </a:extLst>
          </p:cNvPr>
          <p:cNvSpPr txBox="1">
            <a:spLocks noChangeArrowheads="1"/>
          </p:cNvSpPr>
          <p:nvPr userDrawn="1"/>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US" altLang="en-US" sz="1200" dirty="0">
                <a:solidFill>
                  <a:srgbClr val="FFFFFF"/>
                </a:solidFil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
        <p:nvSpPr>
          <p:cNvPr id="9" name="Date Placeholder 1">
            <a:extLst>
              <a:ext uri="{FF2B5EF4-FFF2-40B4-BE49-F238E27FC236}">
                <a16:creationId xmlns:a16="http://schemas.microsoft.com/office/drawing/2014/main" id="{91734F1B-AD9E-443E-6422-CF5BE5F710C8}"/>
              </a:ext>
            </a:extLst>
          </p:cNvPr>
          <p:cNvSpPr>
            <a:spLocks noGrp="1"/>
          </p:cNvSpPr>
          <p:nvPr>
            <p:ph type="dt" sz="half" idx="10"/>
          </p:nvPr>
        </p:nvSpPr>
        <p:spPr/>
        <p:txBody>
          <a:bodyPr/>
          <a:lstStyle>
            <a:lvl1pPr>
              <a:defRPr/>
            </a:lvl1pPr>
          </a:lstStyle>
          <a:p>
            <a:pPr>
              <a:defRPr/>
            </a:pPr>
            <a:fld id="{A9FEF593-6442-6D42-9CB8-7DE181E0BC0B}" type="datetime1">
              <a:rPr lang="en-US" smtClean="0"/>
              <a:t>8/7/24</a:t>
            </a:fld>
            <a:endParaRPr lang="en-US" dirty="0"/>
          </a:p>
        </p:txBody>
      </p:sp>
      <p:sp>
        <p:nvSpPr>
          <p:cNvPr id="10" name="Footer Placeholder 9">
            <a:extLst>
              <a:ext uri="{FF2B5EF4-FFF2-40B4-BE49-F238E27FC236}">
                <a16:creationId xmlns:a16="http://schemas.microsoft.com/office/drawing/2014/main" id="{65F97BB3-681A-4215-7ACA-1CFBE43EA705}"/>
              </a:ext>
            </a:extLst>
          </p:cNvPr>
          <p:cNvSpPr>
            <a:spLocks noGrp="1"/>
          </p:cNvSpPr>
          <p:nvPr>
            <p:ph type="ftr" sz="quarter" idx="11"/>
          </p:nvPr>
        </p:nvSpPr>
        <p:spPr/>
        <p:txBody>
          <a:bodyPr/>
          <a:lstStyle>
            <a:lvl1pPr>
              <a:defRPr/>
            </a:lvl1pPr>
          </a:lstStyle>
          <a:p>
            <a:pPr>
              <a:defRPr/>
            </a:pPr>
            <a:r>
              <a:rPr lang="it-IT"/>
              <a:t>Se ZG 544 - Agile Software Process</a:t>
            </a:r>
            <a:endParaRPr lang="en-US" dirty="0"/>
          </a:p>
        </p:txBody>
      </p:sp>
      <p:sp>
        <p:nvSpPr>
          <p:cNvPr id="12" name="Slide Number Placeholder 11">
            <a:extLst>
              <a:ext uri="{FF2B5EF4-FFF2-40B4-BE49-F238E27FC236}">
                <a16:creationId xmlns:a16="http://schemas.microsoft.com/office/drawing/2014/main" id="{2EC63D3F-AF1B-B188-045C-18C21C980E8D}"/>
              </a:ext>
            </a:extLst>
          </p:cNvPr>
          <p:cNvSpPr>
            <a:spLocks noGrp="1"/>
          </p:cNvSpPr>
          <p:nvPr>
            <p:ph type="sldNum" sz="quarter" idx="12"/>
          </p:nvPr>
        </p:nvSpPr>
        <p:spPr/>
        <p:txBody>
          <a:bodyPr/>
          <a:lstStyle>
            <a:lvl1pPr>
              <a:defRPr/>
            </a:lvl1pPr>
          </a:lstStyle>
          <a:p>
            <a:fld id="{2A1CC613-A26B-1F42-A2E9-5925BDA2368F}" type="slidenum">
              <a:rPr lang="en-US" altLang="en-US"/>
              <a:pPr/>
              <a:t>‹#›</a:t>
            </a:fld>
            <a:endParaRPr lang="en-US" altLang="en-US"/>
          </a:p>
        </p:txBody>
      </p:sp>
    </p:spTree>
    <p:extLst>
      <p:ext uri="{BB962C8B-B14F-4D97-AF65-F5344CB8AC3E}">
        <p14:creationId xmlns:p14="http://schemas.microsoft.com/office/powerpoint/2010/main" val="1032973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grpSp>
        <p:nvGrpSpPr>
          <p:cNvPr id="2" name="Group 19">
            <a:extLst>
              <a:ext uri="{FF2B5EF4-FFF2-40B4-BE49-F238E27FC236}">
                <a16:creationId xmlns:a16="http://schemas.microsoft.com/office/drawing/2014/main" id="{5B582BD1-5785-5FC7-FD6B-A565E35F8BF4}"/>
              </a:ext>
            </a:extLst>
          </p:cNvPr>
          <p:cNvGrpSpPr>
            <a:grpSpLocks/>
          </p:cNvGrpSpPr>
          <p:nvPr userDrawn="1"/>
        </p:nvGrpSpPr>
        <p:grpSpPr bwMode="auto">
          <a:xfrm>
            <a:off x="0" y="1295400"/>
            <a:ext cx="7010400" cy="46038"/>
            <a:chOff x="1905000" y="6553200"/>
            <a:chExt cx="7010400" cy="45719"/>
          </a:xfrm>
        </p:grpSpPr>
        <p:sp>
          <p:nvSpPr>
            <p:cNvPr id="4" name="Rectangle 3">
              <a:extLst>
                <a:ext uri="{FF2B5EF4-FFF2-40B4-BE49-F238E27FC236}">
                  <a16:creationId xmlns:a16="http://schemas.microsoft.com/office/drawing/2014/main" id="{403A9370-3F4E-C79A-027B-573BF836168C}"/>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4">
              <a:extLst>
                <a:ext uri="{FF2B5EF4-FFF2-40B4-BE49-F238E27FC236}">
                  <a16:creationId xmlns:a16="http://schemas.microsoft.com/office/drawing/2014/main" id="{5A655D84-DA73-86DC-35BE-B997ABF16795}"/>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5">
              <a:extLst>
                <a:ext uri="{FF2B5EF4-FFF2-40B4-BE49-F238E27FC236}">
                  <a16:creationId xmlns:a16="http://schemas.microsoft.com/office/drawing/2014/main" id="{1992D01A-DB3B-D073-DCA7-BAB5BA3FC380}"/>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grpSp>
      <p:grpSp>
        <p:nvGrpSpPr>
          <p:cNvPr id="7" name="Group 24">
            <a:extLst>
              <a:ext uri="{FF2B5EF4-FFF2-40B4-BE49-F238E27FC236}">
                <a16:creationId xmlns:a16="http://schemas.microsoft.com/office/drawing/2014/main" id="{AE8603AC-0133-00DB-7D70-B06776DAD45B}"/>
              </a:ext>
            </a:extLst>
          </p:cNvPr>
          <p:cNvGrpSpPr>
            <a:grpSpLocks/>
          </p:cNvGrpSpPr>
          <p:nvPr userDrawn="1"/>
        </p:nvGrpSpPr>
        <p:grpSpPr bwMode="auto">
          <a:xfrm>
            <a:off x="2133600" y="6553200"/>
            <a:ext cx="7010400" cy="46038"/>
            <a:chOff x="1905000" y="6553200"/>
            <a:chExt cx="7010400" cy="45719"/>
          </a:xfrm>
        </p:grpSpPr>
        <p:sp>
          <p:nvSpPr>
            <p:cNvPr id="8" name="Rectangle 7">
              <a:extLst>
                <a:ext uri="{FF2B5EF4-FFF2-40B4-BE49-F238E27FC236}">
                  <a16:creationId xmlns:a16="http://schemas.microsoft.com/office/drawing/2014/main" id="{9685209C-6E2C-017A-9D6C-1EDDEFF57EEB}"/>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Rectangle 8">
              <a:extLst>
                <a:ext uri="{FF2B5EF4-FFF2-40B4-BE49-F238E27FC236}">
                  <a16:creationId xmlns:a16="http://schemas.microsoft.com/office/drawing/2014/main" id="{F9100729-010B-2CE1-C791-4BD66D562FE4}"/>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 name="Rectangle 9">
              <a:extLst>
                <a:ext uri="{FF2B5EF4-FFF2-40B4-BE49-F238E27FC236}">
                  <a16:creationId xmlns:a16="http://schemas.microsoft.com/office/drawing/2014/main" id="{53FDF93F-06B7-2583-33E7-A0E551CC9BA8}"/>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grpSp>
      <p:pic>
        <p:nvPicPr>
          <p:cNvPr id="11" name="Picture 14" descr="Picture 7.png">
            <a:extLst>
              <a:ext uri="{FF2B5EF4-FFF2-40B4-BE49-F238E27FC236}">
                <a16:creationId xmlns:a16="http://schemas.microsoft.com/office/drawing/2014/main" id="{C66CEE21-36CC-BA11-1D7C-0B29E168CDBF}"/>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BBBB2F3C-C9BB-857E-4AAC-57DA0CA1FF96}"/>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defRPr/>
            </a:pPr>
            <a:r>
              <a:rPr lang="en-US" altLang="en-US" sz="1100" b="1" dirty="0">
                <a:solidFill>
                  <a:srgbClr val="101141"/>
                </a:solidFill>
              </a:rPr>
              <a:t>BITS </a:t>
            </a:r>
            <a:r>
              <a:rPr lang="en-US" altLang="en-US" sz="1100" dirty="0">
                <a:solidFill>
                  <a:srgbClr val="101141"/>
                </a:solidFill>
              </a:rPr>
              <a:t>Pilani, Pilani Campus</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
        <p:nvSpPr>
          <p:cNvPr id="13" name="Date Placeholder 1">
            <a:extLst>
              <a:ext uri="{FF2B5EF4-FFF2-40B4-BE49-F238E27FC236}">
                <a16:creationId xmlns:a16="http://schemas.microsoft.com/office/drawing/2014/main" id="{16CA9EF6-E34E-05DB-E063-DD71667365CE}"/>
              </a:ext>
            </a:extLst>
          </p:cNvPr>
          <p:cNvSpPr>
            <a:spLocks noGrp="1"/>
          </p:cNvSpPr>
          <p:nvPr>
            <p:ph type="dt" sz="half" idx="11"/>
          </p:nvPr>
        </p:nvSpPr>
        <p:spPr/>
        <p:txBody>
          <a:bodyPr/>
          <a:lstStyle>
            <a:lvl1pPr>
              <a:defRPr/>
            </a:lvl1pPr>
          </a:lstStyle>
          <a:p>
            <a:pPr>
              <a:defRPr/>
            </a:pPr>
            <a:fld id="{2EA2A6E2-70BD-9741-A79A-16925CD97F6B}" type="datetime1">
              <a:rPr lang="en-US" smtClean="0"/>
              <a:t>8/7/24</a:t>
            </a:fld>
            <a:endParaRPr lang="en-US" dirty="0"/>
          </a:p>
        </p:txBody>
      </p:sp>
      <p:sp>
        <p:nvSpPr>
          <p:cNvPr id="14" name="Footer Placeholder 13">
            <a:extLst>
              <a:ext uri="{FF2B5EF4-FFF2-40B4-BE49-F238E27FC236}">
                <a16:creationId xmlns:a16="http://schemas.microsoft.com/office/drawing/2014/main" id="{B41F0818-173C-4D22-30B6-7979094211A0}"/>
              </a:ext>
            </a:extLst>
          </p:cNvPr>
          <p:cNvSpPr>
            <a:spLocks noGrp="1"/>
          </p:cNvSpPr>
          <p:nvPr>
            <p:ph type="ftr" sz="quarter" idx="12"/>
          </p:nvPr>
        </p:nvSpPr>
        <p:spPr/>
        <p:txBody>
          <a:bodyPr/>
          <a:lstStyle>
            <a:lvl1pPr>
              <a:defRPr/>
            </a:lvl1pPr>
          </a:lstStyle>
          <a:p>
            <a:pPr>
              <a:defRPr/>
            </a:pPr>
            <a:r>
              <a:rPr lang="it-IT"/>
              <a:t>Se ZG 544 - Agile Software Process</a:t>
            </a:r>
            <a:endParaRPr lang="en-US" dirty="0"/>
          </a:p>
        </p:txBody>
      </p:sp>
      <p:sp>
        <p:nvSpPr>
          <p:cNvPr id="15" name="Slide Number Placeholder 14">
            <a:extLst>
              <a:ext uri="{FF2B5EF4-FFF2-40B4-BE49-F238E27FC236}">
                <a16:creationId xmlns:a16="http://schemas.microsoft.com/office/drawing/2014/main" id="{E2FDF81E-3452-B924-C3BD-D2D9B180F6C8}"/>
              </a:ext>
            </a:extLst>
          </p:cNvPr>
          <p:cNvSpPr>
            <a:spLocks noGrp="1"/>
          </p:cNvSpPr>
          <p:nvPr>
            <p:ph type="sldNum" sz="quarter" idx="13"/>
          </p:nvPr>
        </p:nvSpPr>
        <p:spPr/>
        <p:txBody>
          <a:bodyPr/>
          <a:lstStyle>
            <a:lvl1pPr>
              <a:defRPr/>
            </a:lvl1pPr>
          </a:lstStyle>
          <a:p>
            <a:fld id="{7E491275-335F-C14F-8F83-3F55FC75A879}" type="slidenum">
              <a:rPr lang="en-US" altLang="en-US"/>
              <a:pPr/>
              <a:t>‹#›</a:t>
            </a:fld>
            <a:endParaRPr lang="en-US" altLang="en-US"/>
          </a:p>
        </p:txBody>
      </p:sp>
    </p:spTree>
    <p:extLst>
      <p:ext uri="{BB962C8B-B14F-4D97-AF65-F5344CB8AC3E}">
        <p14:creationId xmlns:p14="http://schemas.microsoft.com/office/powerpoint/2010/main" val="3716936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AFE5510D-5BC4-48B8-CFFD-378C8B1A3B10}"/>
              </a:ext>
            </a:extLst>
          </p:cNvPr>
          <p:cNvGrpSpPr>
            <a:grpSpLocks/>
          </p:cNvGrpSpPr>
          <p:nvPr userDrawn="1"/>
        </p:nvGrpSpPr>
        <p:grpSpPr bwMode="auto">
          <a:xfrm rot="5400000">
            <a:off x="5006182" y="2567781"/>
            <a:ext cx="5181600" cy="46037"/>
            <a:chOff x="1905000" y="6553200"/>
            <a:chExt cx="7010400" cy="45719"/>
          </a:xfrm>
        </p:grpSpPr>
        <p:sp>
          <p:nvSpPr>
            <p:cNvPr id="4" name="Rectangle 3">
              <a:extLst>
                <a:ext uri="{FF2B5EF4-FFF2-40B4-BE49-F238E27FC236}">
                  <a16:creationId xmlns:a16="http://schemas.microsoft.com/office/drawing/2014/main" id="{9200FC58-B510-9DEF-0B3C-E1B239DC3220}"/>
                </a:ext>
              </a:extLst>
            </p:cNvPr>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4">
              <a:extLst>
                <a:ext uri="{FF2B5EF4-FFF2-40B4-BE49-F238E27FC236}">
                  <a16:creationId xmlns:a16="http://schemas.microsoft.com/office/drawing/2014/main" id="{4F71514A-81B3-45D0-B773-1E40E8AEE708}"/>
                </a:ext>
              </a:extLst>
            </p:cNvPr>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5">
              <a:extLst>
                <a:ext uri="{FF2B5EF4-FFF2-40B4-BE49-F238E27FC236}">
                  <a16:creationId xmlns:a16="http://schemas.microsoft.com/office/drawing/2014/main" id="{48376049-B35B-E7AA-2C76-00CE9BC80458}"/>
                </a:ext>
              </a:extLst>
            </p:cNvPr>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grpSp>
      <p:pic>
        <p:nvPicPr>
          <p:cNvPr id="8" name="Picture 10" descr="Picture 7.png">
            <a:extLst>
              <a:ext uri="{FF2B5EF4-FFF2-40B4-BE49-F238E27FC236}">
                <a16:creationId xmlns:a16="http://schemas.microsoft.com/office/drawing/2014/main" id="{C9A78BB5-A96F-7991-B968-148724A680B7}"/>
              </a:ext>
            </a:extLst>
          </p:cNvPr>
          <p:cNvPicPr>
            <a:picLocks noChangeAspect="1"/>
          </p:cNvPicPr>
          <p:nvPr userDrawn="1"/>
        </p:nvPicPr>
        <p:blipFill>
          <a:blip r:embed="rId2">
            <a:extLst>
              <a:ext uri="{28A0092B-C50C-407E-A947-70E740481C1C}">
                <a14:useLocalDpi xmlns:a14="http://schemas.microsoft.com/office/drawing/2010/main" val="0"/>
              </a:ext>
            </a:extLst>
          </a:blip>
          <a:srcRect l="5336" t="1923"/>
          <a:stretch>
            <a:fillRect/>
          </a:stretch>
        </p:blipFill>
        <p:spPr bwMode="auto">
          <a:xfrm>
            <a:off x="-7938" y="381000"/>
            <a:ext cx="692151"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0167CFF2-8713-9CEF-D9F5-FAEF130568A1}"/>
              </a:ext>
            </a:extLst>
          </p:cNvPr>
          <p:cNvSpPr txBox="1">
            <a:spLocks noChangeArrowheads="1"/>
          </p:cNvSpPr>
          <p:nvPr userDrawn="1"/>
        </p:nvSpPr>
        <p:spPr bwMode="auto">
          <a:xfrm rot="5400000">
            <a:off x="-2794793" y="3809206"/>
            <a:ext cx="586740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defRPr/>
            </a:pPr>
            <a:r>
              <a:rPr lang="en-US" altLang="en-US" sz="900" b="1" dirty="0">
                <a:solidFill>
                  <a:srgbClr val="101141"/>
                </a:solidFill>
              </a:rPr>
              <a:t>BITS </a:t>
            </a:r>
            <a:r>
              <a:rPr lang="en-US" altLang="en-US" sz="900" dirty="0">
                <a:solidFill>
                  <a:srgbClr val="101141"/>
                </a:solidFill>
              </a:rPr>
              <a:t>Pilani, Pilani Campus</a:t>
            </a:r>
          </a:p>
        </p:txBody>
      </p:sp>
      <p:sp>
        <p:nvSpPr>
          <p:cNvPr id="3" name="Vertical Text Placeholder 2"/>
          <p:cNvSpPr>
            <a:spLocks noGrp="1"/>
          </p:cNvSpPr>
          <p:nvPr>
            <p:ph type="body" orient="vert" idx="1"/>
          </p:nvPr>
        </p:nvSpPr>
        <p:spPr>
          <a:xfrm>
            <a:off x="1219200" y="38100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8"/>
          <p:cNvSpPr>
            <a:spLocks noGrp="1"/>
          </p:cNvSpPr>
          <p:nvPr>
            <p:ph sz="quarter" idx="10"/>
          </p:nvPr>
        </p:nvSpPr>
        <p:spPr>
          <a:xfrm rot="5400000">
            <a:off x="5410200" y="2743200"/>
            <a:ext cx="58674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
        <p:nvSpPr>
          <p:cNvPr id="10" name="Date Placeholder 1">
            <a:extLst>
              <a:ext uri="{FF2B5EF4-FFF2-40B4-BE49-F238E27FC236}">
                <a16:creationId xmlns:a16="http://schemas.microsoft.com/office/drawing/2014/main" id="{25508C06-A335-49D0-9F41-6A5DB527AD98}"/>
              </a:ext>
            </a:extLst>
          </p:cNvPr>
          <p:cNvSpPr>
            <a:spLocks noGrp="1"/>
          </p:cNvSpPr>
          <p:nvPr>
            <p:ph type="dt" sz="half" idx="11"/>
          </p:nvPr>
        </p:nvSpPr>
        <p:spPr/>
        <p:txBody>
          <a:bodyPr/>
          <a:lstStyle>
            <a:lvl1pPr>
              <a:defRPr/>
            </a:lvl1pPr>
          </a:lstStyle>
          <a:p>
            <a:pPr>
              <a:defRPr/>
            </a:pPr>
            <a:fld id="{0375590A-9E5C-AC4D-A063-F1FA08617F3D}" type="datetime1">
              <a:rPr lang="en-US" smtClean="0"/>
              <a:t>8/7/24</a:t>
            </a:fld>
            <a:endParaRPr lang="en-US" dirty="0"/>
          </a:p>
        </p:txBody>
      </p:sp>
      <p:sp>
        <p:nvSpPr>
          <p:cNvPr id="11" name="Footer Placeholder 10">
            <a:extLst>
              <a:ext uri="{FF2B5EF4-FFF2-40B4-BE49-F238E27FC236}">
                <a16:creationId xmlns:a16="http://schemas.microsoft.com/office/drawing/2014/main" id="{67F9088B-DAF7-9979-C0EA-5C65B0B7B41C}"/>
              </a:ext>
            </a:extLst>
          </p:cNvPr>
          <p:cNvSpPr>
            <a:spLocks noGrp="1"/>
          </p:cNvSpPr>
          <p:nvPr>
            <p:ph type="ftr" sz="quarter" idx="12"/>
          </p:nvPr>
        </p:nvSpPr>
        <p:spPr/>
        <p:txBody>
          <a:bodyPr/>
          <a:lstStyle>
            <a:lvl1pPr>
              <a:defRPr/>
            </a:lvl1pPr>
          </a:lstStyle>
          <a:p>
            <a:pPr>
              <a:defRPr/>
            </a:pPr>
            <a:r>
              <a:rPr lang="it-IT"/>
              <a:t>Se ZG 544 - Agile Software Process</a:t>
            </a:r>
            <a:endParaRPr lang="en-US" dirty="0"/>
          </a:p>
        </p:txBody>
      </p:sp>
      <p:sp>
        <p:nvSpPr>
          <p:cNvPr id="12" name="Slide Number Placeholder 11">
            <a:extLst>
              <a:ext uri="{FF2B5EF4-FFF2-40B4-BE49-F238E27FC236}">
                <a16:creationId xmlns:a16="http://schemas.microsoft.com/office/drawing/2014/main" id="{1D95801B-F936-B04F-8499-C5481E592B0D}"/>
              </a:ext>
            </a:extLst>
          </p:cNvPr>
          <p:cNvSpPr>
            <a:spLocks noGrp="1"/>
          </p:cNvSpPr>
          <p:nvPr>
            <p:ph type="sldNum" sz="quarter" idx="13"/>
          </p:nvPr>
        </p:nvSpPr>
        <p:spPr/>
        <p:txBody>
          <a:bodyPr/>
          <a:lstStyle>
            <a:lvl1pPr>
              <a:defRPr/>
            </a:lvl1pPr>
          </a:lstStyle>
          <a:p>
            <a:fld id="{26F80B91-E25D-9447-B392-FD15C6F07DF9}" type="slidenum">
              <a:rPr lang="en-US" altLang="en-US"/>
              <a:pPr/>
              <a:t>‹#›</a:t>
            </a:fld>
            <a:endParaRPr lang="en-US" altLang="en-US"/>
          </a:p>
        </p:txBody>
      </p:sp>
    </p:spTree>
    <p:extLst>
      <p:ext uri="{BB962C8B-B14F-4D97-AF65-F5344CB8AC3E}">
        <p14:creationId xmlns:p14="http://schemas.microsoft.com/office/powerpoint/2010/main" val="3957144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B502A80-90F0-023B-C685-A1A06A62F1B0}"/>
              </a:ext>
            </a:extLst>
          </p:cNvPr>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CC783B5D-2864-92A9-7F06-BE0568670212}"/>
              </a:ext>
            </a:extLst>
          </p:cNvPr>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4">
            <a:extLst>
              <a:ext uri="{FF2B5EF4-FFF2-40B4-BE49-F238E27FC236}">
                <a16:creationId xmlns:a16="http://schemas.microsoft.com/office/drawing/2014/main" id="{71BEC030-6EBE-56F2-4501-72DFEFDBEBDD}"/>
              </a:ext>
            </a:extLst>
          </p:cNvPr>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5">
            <a:extLst>
              <a:ext uri="{FF2B5EF4-FFF2-40B4-BE49-F238E27FC236}">
                <a16:creationId xmlns:a16="http://schemas.microsoft.com/office/drawing/2014/main" id="{5CADEFBB-B560-48B4-DF06-4F9220B7ACDD}"/>
              </a:ext>
            </a:extLst>
          </p:cNvPr>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10" descr="BITS_university_logo_whitevert.png">
            <a:extLst>
              <a:ext uri="{FF2B5EF4-FFF2-40B4-BE49-F238E27FC236}">
                <a16:creationId xmlns:a16="http://schemas.microsoft.com/office/drawing/2014/main" id="{448896A7-4CFC-E36D-774E-44E9A9D8EA3E}"/>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4C2B580B-360D-FA19-1896-AA899FA253F4}"/>
              </a:ext>
            </a:extLst>
          </p:cNvPr>
          <p:cNvSpPr txBox="1"/>
          <p:nvPr userDrawn="1"/>
        </p:nvSpPr>
        <p:spPr>
          <a:xfrm>
            <a:off x="-76200" y="5257800"/>
            <a:ext cx="2209800" cy="554038"/>
          </a:xfrm>
          <a:prstGeom prst="rect">
            <a:avLst/>
          </a:prstGeom>
          <a:noFill/>
        </p:spPr>
        <p:txBody>
          <a:bodyPr>
            <a:spAutoFit/>
          </a:bodyPr>
          <a:lstStyle/>
          <a:p>
            <a:pPr algn="ctr" fontAlgn="auto">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9">
            <a:extLst>
              <a:ext uri="{FF2B5EF4-FFF2-40B4-BE49-F238E27FC236}">
                <a16:creationId xmlns:a16="http://schemas.microsoft.com/office/drawing/2014/main" id="{3E8D789E-B5EF-81EF-D8FF-3539A33871BE}"/>
              </a:ext>
            </a:extLst>
          </p:cNvPr>
          <p:cNvSpPr txBox="1">
            <a:spLocks noChangeArrowheads="1"/>
          </p:cNvSpPr>
          <p:nvPr userDrawn="1"/>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US" altLang="en-US" sz="1200" dirty="0">
                <a:solidFill>
                  <a:srgbClr val="FFFFFF"/>
                </a:solidFil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
        <p:nvSpPr>
          <p:cNvPr id="11" name="Date Placeholder 2">
            <a:extLst>
              <a:ext uri="{FF2B5EF4-FFF2-40B4-BE49-F238E27FC236}">
                <a16:creationId xmlns:a16="http://schemas.microsoft.com/office/drawing/2014/main" id="{E0765DDA-69F1-0A7B-E2CC-DAE2ECA15777}"/>
              </a:ext>
            </a:extLst>
          </p:cNvPr>
          <p:cNvSpPr>
            <a:spLocks noGrp="1"/>
          </p:cNvSpPr>
          <p:nvPr>
            <p:ph type="dt" sz="half" idx="14"/>
          </p:nvPr>
        </p:nvSpPr>
        <p:spPr/>
        <p:txBody>
          <a:bodyPr/>
          <a:lstStyle>
            <a:lvl1pPr>
              <a:defRPr/>
            </a:lvl1pPr>
          </a:lstStyle>
          <a:p>
            <a:pPr>
              <a:defRPr/>
            </a:pPr>
            <a:fld id="{9D7EA9B8-6814-4F4C-B7E0-990B9D40A712}" type="datetime1">
              <a:rPr lang="en-US" smtClean="0"/>
              <a:t>8/7/24</a:t>
            </a:fld>
            <a:endParaRPr lang="en-US" dirty="0"/>
          </a:p>
        </p:txBody>
      </p:sp>
      <p:sp>
        <p:nvSpPr>
          <p:cNvPr id="12" name="Footer Placeholder 11">
            <a:extLst>
              <a:ext uri="{FF2B5EF4-FFF2-40B4-BE49-F238E27FC236}">
                <a16:creationId xmlns:a16="http://schemas.microsoft.com/office/drawing/2014/main" id="{8691B28B-E2B2-FB6E-99DD-ACEF54830AB1}"/>
              </a:ext>
            </a:extLst>
          </p:cNvPr>
          <p:cNvSpPr>
            <a:spLocks noGrp="1"/>
          </p:cNvSpPr>
          <p:nvPr>
            <p:ph type="ftr" sz="quarter" idx="15"/>
          </p:nvPr>
        </p:nvSpPr>
        <p:spPr/>
        <p:txBody>
          <a:bodyPr/>
          <a:lstStyle>
            <a:lvl1pPr>
              <a:defRPr/>
            </a:lvl1pPr>
          </a:lstStyle>
          <a:p>
            <a:pPr>
              <a:defRPr/>
            </a:pPr>
            <a:r>
              <a:rPr lang="it-IT"/>
              <a:t>Se ZG 544 - Agile Software Process</a:t>
            </a:r>
            <a:endParaRPr lang="en-US" dirty="0"/>
          </a:p>
        </p:txBody>
      </p:sp>
      <p:sp>
        <p:nvSpPr>
          <p:cNvPr id="13" name="Slide Number Placeholder 12">
            <a:extLst>
              <a:ext uri="{FF2B5EF4-FFF2-40B4-BE49-F238E27FC236}">
                <a16:creationId xmlns:a16="http://schemas.microsoft.com/office/drawing/2014/main" id="{7CF651FD-4107-4846-469D-93FD0C793A4E}"/>
              </a:ext>
            </a:extLst>
          </p:cNvPr>
          <p:cNvSpPr>
            <a:spLocks noGrp="1"/>
          </p:cNvSpPr>
          <p:nvPr>
            <p:ph type="sldNum" sz="quarter" idx="16"/>
          </p:nvPr>
        </p:nvSpPr>
        <p:spPr/>
        <p:txBody>
          <a:bodyPr/>
          <a:lstStyle>
            <a:lvl1pPr>
              <a:defRPr/>
            </a:lvl1pPr>
          </a:lstStyle>
          <a:p>
            <a:fld id="{93BB22E1-4F1B-EC4B-95A7-151442DCAAF8}" type="slidenum">
              <a:rPr lang="en-US" altLang="en-US"/>
              <a:pPr/>
              <a:t>‹#›</a:t>
            </a:fld>
            <a:endParaRPr lang="en-US" altLang="en-US"/>
          </a:p>
        </p:txBody>
      </p:sp>
    </p:spTree>
    <p:extLst>
      <p:ext uri="{BB962C8B-B14F-4D97-AF65-F5344CB8AC3E}">
        <p14:creationId xmlns:p14="http://schemas.microsoft.com/office/powerpoint/2010/main" val="2323302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2" name="Picture 6" descr="\\Server\D\jyoti\FI023_BITS_v1\styleguide img\IMG_5627_b.jpg">
            <a:extLst>
              <a:ext uri="{FF2B5EF4-FFF2-40B4-BE49-F238E27FC236}">
                <a16:creationId xmlns:a16="http://schemas.microsoft.com/office/drawing/2014/main" id="{39F75F9C-22C1-8FCA-927F-C3F91992C54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498B000C-E63A-2BC1-B287-90EA6938422C}"/>
              </a:ext>
            </a:extLst>
          </p:cNvPr>
          <p:cNvSpPr/>
          <p:nvPr userDrawn="1"/>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4" name="Picture 8" descr="Picture 7.png">
            <a:extLst>
              <a:ext uri="{FF2B5EF4-FFF2-40B4-BE49-F238E27FC236}">
                <a16:creationId xmlns:a16="http://schemas.microsoft.com/office/drawing/2014/main" id="{B292700E-E54B-577E-0E38-ECD8D298ADE5}"/>
              </a:ext>
            </a:extLst>
          </p:cNvPr>
          <p:cNvPicPr>
            <a:picLocks noChangeAspect="1"/>
          </p:cNvPicPr>
          <p:nvPr userDrawn="1"/>
        </p:nvPicPr>
        <p:blipFill>
          <a:blip r:embed="rId3">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848DF500-8130-DA1A-1B5F-5A03153BDE8E}"/>
              </a:ext>
            </a:extLst>
          </p:cNvPr>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5">
            <a:extLst>
              <a:ext uri="{FF2B5EF4-FFF2-40B4-BE49-F238E27FC236}">
                <a16:creationId xmlns:a16="http://schemas.microsoft.com/office/drawing/2014/main" id="{3F26670D-1B5D-23CF-92C2-B2A30C824FA8}"/>
              </a:ext>
            </a:extLst>
          </p:cNvPr>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6">
            <a:extLst>
              <a:ext uri="{FF2B5EF4-FFF2-40B4-BE49-F238E27FC236}">
                <a16:creationId xmlns:a16="http://schemas.microsoft.com/office/drawing/2014/main" id="{75CAE897-4021-CE7A-BC94-57A9E02DC66C}"/>
              </a:ext>
            </a:extLst>
          </p:cNvPr>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TextBox 7">
            <a:extLst>
              <a:ext uri="{FF2B5EF4-FFF2-40B4-BE49-F238E27FC236}">
                <a16:creationId xmlns:a16="http://schemas.microsoft.com/office/drawing/2014/main" id="{3513286C-FE6E-56A2-3FBB-27687051E09C}"/>
              </a:ext>
            </a:extLst>
          </p:cNvPr>
          <p:cNvSpPr txBox="1"/>
          <p:nvPr userDrawn="1"/>
        </p:nvSpPr>
        <p:spPr>
          <a:xfrm>
            <a:off x="6858000" y="762000"/>
            <a:ext cx="2209800" cy="554038"/>
          </a:xfrm>
          <a:prstGeom prst="rect">
            <a:avLst/>
          </a:prstGeom>
          <a:noFill/>
        </p:spPr>
        <p:txBody>
          <a:bodyPr>
            <a:spAutoFit/>
          </a:bodyPr>
          <a:lstStyle/>
          <a:p>
            <a:pPr algn="ctr" fontAlgn="auto">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9" name="TextBox 8">
            <a:extLst>
              <a:ext uri="{FF2B5EF4-FFF2-40B4-BE49-F238E27FC236}">
                <a16:creationId xmlns:a16="http://schemas.microsoft.com/office/drawing/2014/main" id="{B09D5317-7CA1-A412-2951-A6016D8AB626}"/>
              </a:ext>
            </a:extLst>
          </p:cNvPr>
          <p:cNvSpPr txBox="1">
            <a:spLocks noChangeArrowheads="1"/>
          </p:cNvSpPr>
          <p:nvPr userDrawn="1"/>
        </p:nvSpPr>
        <p:spPr bwMode="auto">
          <a:xfrm>
            <a:off x="7086600" y="11715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US" altLang="en-US" sz="1200" dirty="0">
                <a:solidFill>
                  <a:srgbClr val="FFFFFF"/>
                </a:solidFil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
        <p:nvSpPr>
          <p:cNvPr id="10" name="Date Placeholder 1">
            <a:extLst>
              <a:ext uri="{FF2B5EF4-FFF2-40B4-BE49-F238E27FC236}">
                <a16:creationId xmlns:a16="http://schemas.microsoft.com/office/drawing/2014/main" id="{75D688C4-B611-FC30-8B7E-878B2963C32F}"/>
              </a:ext>
            </a:extLst>
          </p:cNvPr>
          <p:cNvSpPr>
            <a:spLocks noGrp="1"/>
          </p:cNvSpPr>
          <p:nvPr>
            <p:ph type="dt" sz="half" idx="11"/>
          </p:nvPr>
        </p:nvSpPr>
        <p:spPr/>
        <p:txBody>
          <a:bodyPr/>
          <a:lstStyle>
            <a:lvl1pPr>
              <a:defRPr/>
            </a:lvl1pPr>
          </a:lstStyle>
          <a:p>
            <a:pPr>
              <a:defRPr/>
            </a:pPr>
            <a:fld id="{C755B870-89A2-D142-A23C-2D47F762B453}" type="datetime1">
              <a:rPr lang="en-US" smtClean="0"/>
              <a:t>8/7/24</a:t>
            </a:fld>
            <a:endParaRPr lang="en-US" dirty="0"/>
          </a:p>
        </p:txBody>
      </p:sp>
      <p:sp>
        <p:nvSpPr>
          <p:cNvPr id="11" name="Footer Placeholder 10">
            <a:extLst>
              <a:ext uri="{FF2B5EF4-FFF2-40B4-BE49-F238E27FC236}">
                <a16:creationId xmlns:a16="http://schemas.microsoft.com/office/drawing/2014/main" id="{561BE8A8-7BE5-6926-E631-419112F8571E}"/>
              </a:ext>
            </a:extLst>
          </p:cNvPr>
          <p:cNvSpPr>
            <a:spLocks noGrp="1"/>
          </p:cNvSpPr>
          <p:nvPr>
            <p:ph type="ftr" sz="quarter" idx="12"/>
          </p:nvPr>
        </p:nvSpPr>
        <p:spPr/>
        <p:txBody>
          <a:bodyPr/>
          <a:lstStyle>
            <a:lvl1pPr>
              <a:defRPr/>
            </a:lvl1pPr>
          </a:lstStyle>
          <a:p>
            <a:pPr>
              <a:defRPr/>
            </a:pPr>
            <a:r>
              <a:rPr lang="it-IT"/>
              <a:t>Se ZG 544 - Agile Software Process</a:t>
            </a:r>
            <a:endParaRPr lang="en-US" dirty="0"/>
          </a:p>
        </p:txBody>
      </p:sp>
      <p:sp>
        <p:nvSpPr>
          <p:cNvPr id="12" name="Slide Number Placeholder 11">
            <a:extLst>
              <a:ext uri="{FF2B5EF4-FFF2-40B4-BE49-F238E27FC236}">
                <a16:creationId xmlns:a16="http://schemas.microsoft.com/office/drawing/2014/main" id="{DEFD48CC-845C-0055-2B2C-81BD79C46B4B}"/>
              </a:ext>
            </a:extLst>
          </p:cNvPr>
          <p:cNvSpPr>
            <a:spLocks noGrp="1"/>
          </p:cNvSpPr>
          <p:nvPr>
            <p:ph type="sldNum" sz="quarter" idx="13"/>
          </p:nvPr>
        </p:nvSpPr>
        <p:spPr/>
        <p:txBody>
          <a:bodyPr/>
          <a:lstStyle>
            <a:lvl1pPr>
              <a:defRPr/>
            </a:lvl1pPr>
          </a:lstStyle>
          <a:p>
            <a:fld id="{84112C98-F438-5144-B0F1-E5B76F0581E4}" type="slidenum">
              <a:rPr lang="en-US" altLang="en-US"/>
              <a:pPr/>
              <a:t>‹#›</a:t>
            </a:fld>
            <a:endParaRPr lang="en-US" altLang="en-US"/>
          </a:p>
        </p:txBody>
      </p:sp>
    </p:spTree>
    <p:extLst>
      <p:ext uri="{BB962C8B-B14F-4D97-AF65-F5344CB8AC3E}">
        <p14:creationId xmlns:p14="http://schemas.microsoft.com/office/powerpoint/2010/main" val="316053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1DC02D-786B-F5B4-5283-456996C5D096}"/>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defRPr/>
            </a:pPr>
            <a:r>
              <a:rPr lang="en-US" altLang="en-US" sz="1100" b="1" dirty="0">
                <a:solidFill>
                  <a:srgbClr val="101141"/>
                </a:solidFill>
              </a:rPr>
              <a:t>BITS </a:t>
            </a:r>
            <a:r>
              <a:rPr lang="en-US" altLang="en-US" sz="1100" dirty="0">
                <a:solidFill>
                  <a:srgbClr val="101141"/>
                </a:solidFill>
              </a:rPr>
              <a:t>Pilani, Pilani Campus</a:t>
            </a:r>
          </a:p>
        </p:txBody>
      </p:sp>
      <p:grpSp>
        <p:nvGrpSpPr>
          <p:cNvPr id="4" name="Group 11">
            <a:extLst>
              <a:ext uri="{FF2B5EF4-FFF2-40B4-BE49-F238E27FC236}">
                <a16:creationId xmlns:a16="http://schemas.microsoft.com/office/drawing/2014/main" id="{54D9CF89-F9C7-A040-3AFB-DBCB45A44046}"/>
              </a:ext>
            </a:extLst>
          </p:cNvPr>
          <p:cNvGrpSpPr>
            <a:grpSpLocks/>
          </p:cNvGrpSpPr>
          <p:nvPr userDrawn="1"/>
        </p:nvGrpSpPr>
        <p:grpSpPr bwMode="auto">
          <a:xfrm>
            <a:off x="2084388" y="6550025"/>
            <a:ext cx="7059612" cy="49213"/>
            <a:chOff x="2083888" y="6550671"/>
            <a:chExt cx="7060112" cy="48665"/>
          </a:xfrm>
        </p:grpSpPr>
        <p:sp>
          <p:nvSpPr>
            <p:cNvPr id="5" name="Rectangle 4">
              <a:extLst>
                <a:ext uri="{FF2B5EF4-FFF2-40B4-BE49-F238E27FC236}">
                  <a16:creationId xmlns:a16="http://schemas.microsoft.com/office/drawing/2014/main" id="{6B05D32B-789E-C098-AFB1-9CAF1ECF0F21}"/>
                </a:ext>
              </a:extLst>
            </p:cNvPr>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5">
              <a:extLst>
                <a:ext uri="{FF2B5EF4-FFF2-40B4-BE49-F238E27FC236}">
                  <a16:creationId xmlns:a16="http://schemas.microsoft.com/office/drawing/2014/main" id="{2688EA8A-F63D-C7BC-E7B0-EC6C0E370E13}"/>
                </a:ext>
              </a:extLst>
            </p:cNvPr>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6">
              <a:extLst>
                <a:ext uri="{FF2B5EF4-FFF2-40B4-BE49-F238E27FC236}">
                  <a16:creationId xmlns:a16="http://schemas.microsoft.com/office/drawing/2014/main" id="{D4777198-7B7C-7207-30F0-8E31506AD6E5}"/>
                </a:ext>
              </a:extLst>
            </p:cNvPr>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grpSp>
      <p:pic>
        <p:nvPicPr>
          <p:cNvPr id="8" name="Picture 11" descr="Picture 7.png">
            <a:extLst>
              <a:ext uri="{FF2B5EF4-FFF2-40B4-BE49-F238E27FC236}">
                <a16:creationId xmlns:a16="http://schemas.microsoft.com/office/drawing/2014/main" id="{444431E0-98BC-99CA-DCAF-C0755056C34F}"/>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18">
            <a:extLst>
              <a:ext uri="{FF2B5EF4-FFF2-40B4-BE49-F238E27FC236}">
                <a16:creationId xmlns:a16="http://schemas.microsoft.com/office/drawing/2014/main" id="{22D136EC-AE70-A80E-ACE1-5C311DC1137B}"/>
              </a:ext>
            </a:extLst>
          </p:cNvPr>
          <p:cNvGrpSpPr>
            <a:grpSpLocks/>
          </p:cNvGrpSpPr>
          <p:nvPr userDrawn="1"/>
        </p:nvGrpSpPr>
        <p:grpSpPr bwMode="auto">
          <a:xfrm>
            <a:off x="2133600" y="6553200"/>
            <a:ext cx="7010400" cy="46038"/>
            <a:chOff x="1905000" y="6553200"/>
            <a:chExt cx="7010400" cy="45719"/>
          </a:xfrm>
        </p:grpSpPr>
        <p:sp>
          <p:nvSpPr>
            <p:cNvPr id="10" name="Rectangle 9">
              <a:extLst>
                <a:ext uri="{FF2B5EF4-FFF2-40B4-BE49-F238E27FC236}">
                  <a16:creationId xmlns:a16="http://schemas.microsoft.com/office/drawing/2014/main" id="{5B23976C-7576-C4A8-62E9-26D675716137}"/>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1" name="Rectangle 10">
              <a:extLst>
                <a:ext uri="{FF2B5EF4-FFF2-40B4-BE49-F238E27FC236}">
                  <a16:creationId xmlns:a16="http://schemas.microsoft.com/office/drawing/2014/main" id="{40D9A3EA-71AB-B220-4631-0A9FD58E06D6}"/>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2" name="Rectangle 11">
              <a:extLst>
                <a:ext uri="{FF2B5EF4-FFF2-40B4-BE49-F238E27FC236}">
                  <a16:creationId xmlns:a16="http://schemas.microsoft.com/office/drawing/2014/main" id="{7FEFA159-0D9C-C89F-AE00-F14B7DBE3A8E}"/>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grpSp>
      <p:grpSp>
        <p:nvGrpSpPr>
          <p:cNvPr id="13" name="Group 22">
            <a:extLst>
              <a:ext uri="{FF2B5EF4-FFF2-40B4-BE49-F238E27FC236}">
                <a16:creationId xmlns:a16="http://schemas.microsoft.com/office/drawing/2014/main" id="{5FF24D4D-0888-7F9F-C0F3-A39EDC5A155D}"/>
              </a:ext>
            </a:extLst>
          </p:cNvPr>
          <p:cNvGrpSpPr>
            <a:grpSpLocks/>
          </p:cNvGrpSpPr>
          <p:nvPr userDrawn="1"/>
        </p:nvGrpSpPr>
        <p:grpSpPr bwMode="auto">
          <a:xfrm>
            <a:off x="0" y="1295400"/>
            <a:ext cx="7010400" cy="46038"/>
            <a:chOff x="1905000" y="6553200"/>
            <a:chExt cx="7010400" cy="45719"/>
          </a:xfrm>
        </p:grpSpPr>
        <p:sp>
          <p:nvSpPr>
            <p:cNvPr id="14" name="Rectangle 13">
              <a:extLst>
                <a:ext uri="{FF2B5EF4-FFF2-40B4-BE49-F238E27FC236}">
                  <a16:creationId xmlns:a16="http://schemas.microsoft.com/office/drawing/2014/main" id="{E49F641F-DD56-AF89-50A0-F9A55978AD9D}"/>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5" name="Rectangle 14">
              <a:extLst>
                <a:ext uri="{FF2B5EF4-FFF2-40B4-BE49-F238E27FC236}">
                  <a16:creationId xmlns:a16="http://schemas.microsoft.com/office/drawing/2014/main" id="{325D3474-49D8-FA64-D5F0-04547EB2F209}"/>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6" name="Rectangle 15">
              <a:extLst>
                <a:ext uri="{FF2B5EF4-FFF2-40B4-BE49-F238E27FC236}">
                  <a16:creationId xmlns:a16="http://schemas.microsoft.com/office/drawing/2014/main" id="{16F0CA8B-F8F0-6961-ADB7-44DC1BB22E1B}"/>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
        <p:nvSpPr>
          <p:cNvPr id="17" name="Date Placeholder 1">
            <a:extLst>
              <a:ext uri="{FF2B5EF4-FFF2-40B4-BE49-F238E27FC236}">
                <a16:creationId xmlns:a16="http://schemas.microsoft.com/office/drawing/2014/main" id="{86CF0B0E-F2F4-B8C7-CDFE-18737D9CA537}"/>
              </a:ext>
            </a:extLst>
          </p:cNvPr>
          <p:cNvSpPr>
            <a:spLocks noGrp="1"/>
          </p:cNvSpPr>
          <p:nvPr>
            <p:ph type="dt" sz="half" idx="11"/>
          </p:nvPr>
        </p:nvSpPr>
        <p:spPr/>
        <p:txBody>
          <a:bodyPr/>
          <a:lstStyle>
            <a:lvl1pPr>
              <a:defRPr/>
            </a:lvl1pPr>
          </a:lstStyle>
          <a:p>
            <a:pPr>
              <a:defRPr/>
            </a:pPr>
            <a:fld id="{0CA6A0A5-434A-A441-A4A8-5B3E44060B86}" type="datetime1">
              <a:rPr lang="en-US" smtClean="0"/>
              <a:t>8/7/24</a:t>
            </a:fld>
            <a:endParaRPr lang="en-US" dirty="0"/>
          </a:p>
        </p:txBody>
      </p:sp>
      <p:sp>
        <p:nvSpPr>
          <p:cNvPr id="18" name="Footer Placeholder 17">
            <a:extLst>
              <a:ext uri="{FF2B5EF4-FFF2-40B4-BE49-F238E27FC236}">
                <a16:creationId xmlns:a16="http://schemas.microsoft.com/office/drawing/2014/main" id="{40720CCF-CABE-83B4-C3CE-BE37735AA33D}"/>
              </a:ext>
            </a:extLst>
          </p:cNvPr>
          <p:cNvSpPr>
            <a:spLocks noGrp="1"/>
          </p:cNvSpPr>
          <p:nvPr>
            <p:ph type="ftr" sz="quarter" idx="12"/>
          </p:nvPr>
        </p:nvSpPr>
        <p:spPr/>
        <p:txBody>
          <a:bodyPr/>
          <a:lstStyle>
            <a:lvl1pPr>
              <a:defRPr/>
            </a:lvl1pPr>
          </a:lstStyle>
          <a:p>
            <a:pPr>
              <a:defRPr/>
            </a:pPr>
            <a:r>
              <a:rPr lang="it-IT"/>
              <a:t>Se ZG 544 - Agile Software Process</a:t>
            </a:r>
            <a:endParaRPr lang="en-US" dirty="0"/>
          </a:p>
        </p:txBody>
      </p:sp>
      <p:sp>
        <p:nvSpPr>
          <p:cNvPr id="19" name="Slide Number Placeholder 18">
            <a:extLst>
              <a:ext uri="{FF2B5EF4-FFF2-40B4-BE49-F238E27FC236}">
                <a16:creationId xmlns:a16="http://schemas.microsoft.com/office/drawing/2014/main" id="{46B45211-8132-B75D-B250-3E9D87FABAC0}"/>
              </a:ext>
            </a:extLst>
          </p:cNvPr>
          <p:cNvSpPr>
            <a:spLocks noGrp="1"/>
          </p:cNvSpPr>
          <p:nvPr>
            <p:ph type="sldNum" sz="quarter" idx="13"/>
          </p:nvPr>
        </p:nvSpPr>
        <p:spPr/>
        <p:txBody>
          <a:bodyPr/>
          <a:lstStyle>
            <a:lvl1pPr>
              <a:defRPr/>
            </a:lvl1pPr>
          </a:lstStyle>
          <a:p>
            <a:fld id="{94830E4F-3E7C-0243-B3E3-B70FD56A5A3D}" type="slidenum">
              <a:rPr lang="en-US" altLang="en-US"/>
              <a:pPr/>
              <a:t>‹#›</a:t>
            </a:fld>
            <a:endParaRPr lang="en-US" altLang="en-US"/>
          </a:p>
        </p:txBody>
      </p:sp>
    </p:spTree>
    <p:extLst>
      <p:ext uri="{BB962C8B-B14F-4D97-AF65-F5344CB8AC3E}">
        <p14:creationId xmlns:p14="http://schemas.microsoft.com/office/powerpoint/2010/main" val="2834773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2" name="Picture 6" descr="Picture 7.png">
            <a:extLst>
              <a:ext uri="{FF2B5EF4-FFF2-40B4-BE49-F238E27FC236}">
                <a16:creationId xmlns:a16="http://schemas.microsoft.com/office/drawing/2014/main" id="{150E0761-92D3-BFC0-8172-DC31AE200745}"/>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9">
            <a:extLst>
              <a:ext uri="{FF2B5EF4-FFF2-40B4-BE49-F238E27FC236}">
                <a16:creationId xmlns:a16="http://schemas.microsoft.com/office/drawing/2014/main" id="{458ADCD6-D2DA-0D10-966E-54BE6BA61BB9}"/>
              </a:ext>
            </a:extLst>
          </p:cNvPr>
          <p:cNvGrpSpPr>
            <a:grpSpLocks/>
          </p:cNvGrpSpPr>
          <p:nvPr userDrawn="1"/>
        </p:nvGrpSpPr>
        <p:grpSpPr bwMode="auto">
          <a:xfrm>
            <a:off x="0" y="1295400"/>
            <a:ext cx="7010400" cy="46038"/>
            <a:chOff x="1905000" y="6553200"/>
            <a:chExt cx="7010400" cy="45719"/>
          </a:xfrm>
        </p:grpSpPr>
        <p:sp>
          <p:nvSpPr>
            <p:cNvPr id="6" name="Rectangle 5">
              <a:extLst>
                <a:ext uri="{FF2B5EF4-FFF2-40B4-BE49-F238E27FC236}">
                  <a16:creationId xmlns:a16="http://schemas.microsoft.com/office/drawing/2014/main" id="{E71D2C63-5C3E-7DE9-B307-2E0CD519B875}"/>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6">
              <a:extLst>
                <a:ext uri="{FF2B5EF4-FFF2-40B4-BE49-F238E27FC236}">
                  <a16:creationId xmlns:a16="http://schemas.microsoft.com/office/drawing/2014/main" id="{E6B4844B-11AB-7B50-C417-43DB7B74F0F2}"/>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7">
              <a:extLst>
                <a:ext uri="{FF2B5EF4-FFF2-40B4-BE49-F238E27FC236}">
                  <a16:creationId xmlns:a16="http://schemas.microsoft.com/office/drawing/2014/main" id="{59B7723D-F0BC-0CC7-1B94-57C79104D50C}"/>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grpSp>
      <p:grpSp>
        <p:nvGrpSpPr>
          <p:cNvPr id="9" name="Group 28">
            <a:extLst>
              <a:ext uri="{FF2B5EF4-FFF2-40B4-BE49-F238E27FC236}">
                <a16:creationId xmlns:a16="http://schemas.microsoft.com/office/drawing/2014/main" id="{5C7C04C4-2D6E-173D-A7C9-E7EC89CCA3A7}"/>
              </a:ext>
            </a:extLst>
          </p:cNvPr>
          <p:cNvGrpSpPr>
            <a:grpSpLocks/>
          </p:cNvGrpSpPr>
          <p:nvPr userDrawn="1"/>
        </p:nvGrpSpPr>
        <p:grpSpPr bwMode="auto">
          <a:xfrm>
            <a:off x="2133600" y="6553200"/>
            <a:ext cx="7010400" cy="46038"/>
            <a:chOff x="1905000" y="6553200"/>
            <a:chExt cx="7010400" cy="45719"/>
          </a:xfrm>
        </p:grpSpPr>
        <p:sp>
          <p:nvSpPr>
            <p:cNvPr id="10" name="Rectangle 9">
              <a:extLst>
                <a:ext uri="{FF2B5EF4-FFF2-40B4-BE49-F238E27FC236}">
                  <a16:creationId xmlns:a16="http://schemas.microsoft.com/office/drawing/2014/main" id="{23E50807-ED70-61C6-6D2F-6BF53D10CFA0}"/>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1" name="Rectangle 10">
              <a:extLst>
                <a:ext uri="{FF2B5EF4-FFF2-40B4-BE49-F238E27FC236}">
                  <a16:creationId xmlns:a16="http://schemas.microsoft.com/office/drawing/2014/main" id="{F5E317A0-EF48-89C6-D675-3B1B74352197}"/>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2" name="Rectangle 11">
              <a:extLst>
                <a:ext uri="{FF2B5EF4-FFF2-40B4-BE49-F238E27FC236}">
                  <a16:creationId xmlns:a16="http://schemas.microsoft.com/office/drawing/2014/main" id="{C2F74A34-0267-D2A0-44B9-DEEF6CD94677}"/>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grpSp>
      <p:sp>
        <p:nvSpPr>
          <p:cNvPr id="13" name="TextBox 12">
            <a:extLst>
              <a:ext uri="{FF2B5EF4-FFF2-40B4-BE49-F238E27FC236}">
                <a16:creationId xmlns:a16="http://schemas.microsoft.com/office/drawing/2014/main" id="{9C8DC96D-302A-08AE-AA29-359A3CD5AC73}"/>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defRPr/>
            </a:pPr>
            <a:r>
              <a:rPr lang="en-US" altLang="en-US" sz="1100" b="1" dirty="0">
                <a:solidFill>
                  <a:srgbClr val="101141"/>
                </a:solidFill>
              </a:rPr>
              <a:t>BITS </a:t>
            </a:r>
            <a:r>
              <a:rPr lang="en-US" altLang="en-US" sz="1100" dirty="0">
                <a:solidFill>
                  <a:srgbClr val="101141"/>
                </a:solidFill>
              </a:rPr>
              <a:t>Pilani, Pilani Campus</a:t>
            </a:r>
          </a:p>
        </p:txBody>
      </p:sp>
      <p:sp>
        <p:nvSpPr>
          <p:cNvPr id="3" name="Content Placeholder 2"/>
          <p:cNvSpPr>
            <a:spLocks noGrp="1"/>
          </p:cNvSpPr>
          <p:nvPr>
            <p:ph sz="half" idx="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4" name="Content Placeholder 3"/>
          <p:cNvSpPr>
            <a:spLocks noGrp="1"/>
          </p:cNvSpPr>
          <p:nvPr>
            <p:ph sz="half" idx="2"/>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
        <p:nvSpPr>
          <p:cNvPr id="14" name="Date Placeholder 1">
            <a:extLst>
              <a:ext uri="{FF2B5EF4-FFF2-40B4-BE49-F238E27FC236}">
                <a16:creationId xmlns:a16="http://schemas.microsoft.com/office/drawing/2014/main" id="{E6E606AB-BF86-09E0-F611-3D1C6EE3428E}"/>
              </a:ext>
            </a:extLst>
          </p:cNvPr>
          <p:cNvSpPr>
            <a:spLocks noGrp="1"/>
          </p:cNvSpPr>
          <p:nvPr>
            <p:ph type="dt" sz="half" idx="11"/>
          </p:nvPr>
        </p:nvSpPr>
        <p:spPr/>
        <p:txBody>
          <a:bodyPr/>
          <a:lstStyle>
            <a:lvl1pPr>
              <a:defRPr/>
            </a:lvl1pPr>
          </a:lstStyle>
          <a:p>
            <a:pPr>
              <a:defRPr/>
            </a:pPr>
            <a:fld id="{E9870BF7-0F2E-7245-B0DE-0C6C1B03B285}" type="datetime1">
              <a:rPr lang="en-US" smtClean="0"/>
              <a:t>8/7/24</a:t>
            </a:fld>
            <a:endParaRPr lang="en-US" dirty="0"/>
          </a:p>
        </p:txBody>
      </p:sp>
      <p:sp>
        <p:nvSpPr>
          <p:cNvPr id="15" name="Footer Placeholder 14">
            <a:extLst>
              <a:ext uri="{FF2B5EF4-FFF2-40B4-BE49-F238E27FC236}">
                <a16:creationId xmlns:a16="http://schemas.microsoft.com/office/drawing/2014/main" id="{BF4EC66A-4487-8A70-B42F-DB34438907F0}"/>
              </a:ext>
            </a:extLst>
          </p:cNvPr>
          <p:cNvSpPr>
            <a:spLocks noGrp="1"/>
          </p:cNvSpPr>
          <p:nvPr>
            <p:ph type="ftr" sz="quarter" idx="12"/>
          </p:nvPr>
        </p:nvSpPr>
        <p:spPr/>
        <p:txBody>
          <a:bodyPr/>
          <a:lstStyle>
            <a:lvl1pPr>
              <a:defRPr/>
            </a:lvl1pPr>
          </a:lstStyle>
          <a:p>
            <a:pPr>
              <a:defRPr/>
            </a:pPr>
            <a:r>
              <a:rPr lang="it-IT"/>
              <a:t>Se ZG 544 - Agile Software Process</a:t>
            </a:r>
            <a:endParaRPr lang="en-US" dirty="0"/>
          </a:p>
        </p:txBody>
      </p:sp>
      <p:sp>
        <p:nvSpPr>
          <p:cNvPr id="16" name="Slide Number Placeholder 15">
            <a:extLst>
              <a:ext uri="{FF2B5EF4-FFF2-40B4-BE49-F238E27FC236}">
                <a16:creationId xmlns:a16="http://schemas.microsoft.com/office/drawing/2014/main" id="{09880F98-82E0-A53F-F96E-921861589E1A}"/>
              </a:ext>
            </a:extLst>
          </p:cNvPr>
          <p:cNvSpPr>
            <a:spLocks noGrp="1"/>
          </p:cNvSpPr>
          <p:nvPr>
            <p:ph type="sldNum" sz="quarter" idx="13"/>
          </p:nvPr>
        </p:nvSpPr>
        <p:spPr/>
        <p:txBody>
          <a:bodyPr/>
          <a:lstStyle>
            <a:lvl1pPr>
              <a:defRPr/>
            </a:lvl1pPr>
          </a:lstStyle>
          <a:p>
            <a:fld id="{6B1B951F-7F08-9B4C-A9A6-9CAAC4671F7D}" type="slidenum">
              <a:rPr lang="en-US" altLang="en-US"/>
              <a:pPr/>
              <a:t>‹#›</a:t>
            </a:fld>
            <a:endParaRPr lang="en-US" altLang="en-US"/>
          </a:p>
        </p:txBody>
      </p:sp>
    </p:spTree>
    <p:extLst>
      <p:ext uri="{BB962C8B-B14F-4D97-AF65-F5344CB8AC3E}">
        <p14:creationId xmlns:p14="http://schemas.microsoft.com/office/powerpoint/2010/main" val="3280663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 name="Group 10">
            <a:extLst>
              <a:ext uri="{FF2B5EF4-FFF2-40B4-BE49-F238E27FC236}">
                <a16:creationId xmlns:a16="http://schemas.microsoft.com/office/drawing/2014/main" id="{72007228-80B5-C17E-E53F-85C409CCBC05}"/>
              </a:ext>
            </a:extLst>
          </p:cNvPr>
          <p:cNvGrpSpPr>
            <a:grpSpLocks/>
          </p:cNvGrpSpPr>
          <p:nvPr userDrawn="1"/>
        </p:nvGrpSpPr>
        <p:grpSpPr bwMode="auto">
          <a:xfrm>
            <a:off x="0" y="1295400"/>
            <a:ext cx="7010400" cy="46038"/>
            <a:chOff x="1905000" y="6553200"/>
            <a:chExt cx="7010400" cy="45719"/>
          </a:xfrm>
        </p:grpSpPr>
        <p:sp>
          <p:nvSpPr>
            <p:cNvPr id="7" name="Rectangle 6">
              <a:extLst>
                <a:ext uri="{FF2B5EF4-FFF2-40B4-BE49-F238E27FC236}">
                  <a16:creationId xmlns:a16="http://schemas.microsoft.com/office/drawing/2014/main" id="{87D826E6-0734-5C90-2139-89B17DC74E19}"/>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7">
              <a:extLst>
                <a:ext uri="{FF2B5EF4-FFF2-40B4-BE49-F238E27FC236}">
                  <a16:creationId xmlns:a16="http://schemas.microsoft.com/office/drawing/2014/main" id="{9B876713-E634-59A8-3C38-7D05CFE3AA82}"/>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Rectangle 8">
              <a:extLst>
                <a:ext uri="{FF2B5EF4-FFF2-40B4-BE49-F238E27FC236}">
                  <a16:creationId xmlns:a16="http://schemas.microsoft.com/office/drawing/2014/main" id="{04E5892C-F3B9-89B6-61E7-558EFE879FD0}"/>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grpSp>
      <p:grpSp>
        <p:nvGrpSpPr>
          <p:cNvPr id="11" name="Group 15">
            <a:extLst>
              <a:ext uri="{FF2B5EF4-FFF2-40B4-BE49-F238E27FC236}">
                <a16:creationId xmlns:a16="http://schemas.microsoft.com/office/drawing/2014/main" id="{EDC18407-8629-1786-841E-41F232DBF18A}"/>
              </a:ext>
            </a:extLst>
          </p:cNvPr>
          <p:cNvGrpSpPr>
            <a:grpSpLocks/>
          </p:cNvGrpSpPr>
          <p:nvPr userDrawn="1"/>
        </p:nvGrpSpPr>
        <p:grpSpPr bwMode="auto">
          <a:xfrm>
            <a:off x="2133600" y="6553200"/>
            <a:ext cx="7010400" cy="46038"/>
            <a:chOff x="1905000" y="6553200"/>
            <a:chExt cx="7010400" cy="45719"/>
          </a:xfrm>
        </p:grpSpPr>
        <p:sp>
          <p:nvSpPr>
            <p:cNvPr id="12" name="Rectangle 11">
              <a:extLst>
                <a:ext uri="{FF2B5EF4-FFF2-40B4-BE49-F238E27FC236}">
                  <a16:creationId xmlns:a16="http://schemas.microsoft.com/office/drawing/2014/main" id="{F7181EA2-AA9E-3E1A-B332-033A3ABE06B7}"/>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3" name="Rectangle 12">
              <a:extLst>
                <a:ext uri="{FF2B5EF4-FFF2-40B4-BE49-F238E27FC236}">
                  <a16:creationId xmlns:a16="http://schemas.microsoft.com/office/drawing/2014/main" id="{55B32C6B-23C1-59A6-6070-C3F7629E8A10}"/>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Rectangle 13">
              <a:extLst>
                <a:ext uri="{FF2B5EF4-FFF2-40B4-BE49-F238E27FC236}">
                  <a16:creationId xmlns:a16="http://schemas.microsoft.com/office/drawing/2014/main" id="{E9A40D06-840F-4559-804C-E9D9A864538C}"/>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grpSp>
      <p:pic>
        <p:nvPicPr>
          <p:cNvPr id="15" name="Picture 14" descr="Picture 7.png">
            <a:extLst>
              <a:ext uri="{FF2B5EF4-FFF2-40B4-BE49-F238E27FC236}">
                <a16:creationId xmlns:a16="http://schemas.microsoft.com/office/drawing/2014/main" id="{7FF765F5-AC8C-CEF1-EEC5-0E795A5146C5}"/>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AAEB30B2-A956-23A8-C792-CEC3B63AFB87}"/>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defRPr/>
            </a:pPr>
            <a:r>
              <a:rPr lang="en-US" altLang="en-US" sz="1100" b="1" dirty="0">
                <a:solidFill>
                  <a:srgbClr val="101141"/>
                </a:solidFill>
              </a:rPr>
              <a:t>BITS </a:t>
            </a:r>
            <a:r>
              <a:rPr lang="en-US" altLang="en-US" sz="1100" dirty="0">
                <a:solidFill>
                  <a:srgbClr val="101141"/>
                </a:solidFill>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
        <p:nvSpPr>
          <p:cNvPr id="17" name="Date Placeholder 1">
            <a:extLst>
              <a:ext uri="{FF2B5EF4-FFF2-40B4-BE49-F238E27FC236}">
                <a16:creationId xmlns:a16="http://schemas.microsoft.com/office/drawing/2014/main" id="{51D9C1B0-A31B-8DE6-8C67-A896300DEC68}"/>
              </a:ext>
            </a:extLst>
          </p:cNvPr>
          <p:cNvSpPr>
            <a:spLocks noGrp="1"/>
          </p:cNvSpPr>
          <p:nvPr>
            <p:ph type="dt" sz="half" idx="11"/>
          </p:nvPr>
        </p:nvSpPr>
        <p:spPr/>
        <p:txBody>
          <a:bodyPr/>
          <a:lstStyle>
            <a:lvl1pPr>
              <a:defRPr/>
            </a:lvl1pPr>
          </a:lstStyle>
          <a:p>
            <a:pPr>
              <a:defRPr/>
            </a:pPr>
            <a:fld id="{C8519345-E7FB-834A-82F0-0A4E6248B868}" type="datetime1">
              <a:rPr lang="en-US" smtClean="0"/>
              <a:t>8/7/24</a:t>
            </a:fld>
            <a:endParaRPr lang="en-US" dirty="0"/>
          </a:p>
        </p:txBody>
      </p:sp>
      <p:sp>
        <p:nvSpPr>
          <p:cNvPr id="18" name="Footer Placeholder 17">
            <a:extLst>
              <a:ext uri="{FF2B5EF4-FFF2-40B4-BE49-F238E27FC236}">
                <a16:creationId xmlns:a16="http://schemas.microsoft.com/office/drawing/2014/main" id="{CCF2F1D9-C352-69DF-579A-A90EB54FBCCE}"/>
              </a:ext>
            </a:extLst>
          </p:cNvPr>
          <p:cNvSpPr>
            <a:spLocks noGrp="1"/>
          </p:cNvSpPr>
          <p:nvPr>
            <p:ph type="ftr" sz="quarter" idx="12"/>
          </p:nvPr>
        </p:nvSpPr>
        <p:spPr/>
        <p:txBody>
          <a:bodyPr/>
          <a:lstStyle>
            <a:lvl1pPr>
              <a:defRPr/>
            </a:lvl1pPr>
          </a:lstStyle>
          <a:p>
            <a:pPr>
              <a:defRPr/>
            </a:pPr>
            <a:r>
              <a:rPr lang="it-IT"/>
              <a:t>Se ZG 544 - Agile Software Process</a:t>
            </a:r>
            <a:endParaRPr lang="en-US" dirty="0"/>
          </a:p>
        </p:txBody>
      </p:sp>
      <p:sp>
        <p:nvSpPr>
          <p:cNvPr id="19" name="Slide Number Placeholder 18">
            <a:extLst>
              <a:ext uri="{FF2B5EF4-FFF2-40B4-BE49-F238E27FC236}">
                <a16:creationId xmlns:a16="http://schemas.microsoft.com/office/drawing/2014/main" id="{9004A94D-F0A4-9B89-1E85-BE3858CE2F76}"/>
              </a:ext>
            </a:extLst>
          </p:cNvPr>
          <p:cNvSpPr>
            <a:spLocks noGrp="1"/>
          </p:cNvSpPr>
          <p:nvPr>
            <p:ph type="sldNum" sz="quarter" idx="13"/>
          </p:nvPr>
        </p:nvSpPr>
        <p:spPr/>
        <p:txBody>
          <a:bodyPr/>
          <a:lstStyle>
            <a:lvl1pPr>
              <a:defRPr/>
            </a:lvl1pPr>
          </a:lstStyle>
          <a:p>
            <a:fld id="{BAFFBA7D-B56C-8145-B02B-ADF725EBE675}" type="slidenum">
              <a:rPr lang="en-US" altLang="en-US"/>
              <a:pPr/>
              <a:t>‹#›</a:t>
            </a:fld>
            <a:endParaRPr lang="en-US" altLang="en-US"/>
          </a:p>
        </p:txBody>
      </p:sp>
    </p:spTree>
    <p:extLst>
      <p:ext uri="{BB962C8B-B14F-4D97-AF65-F5344CB8AC3E}">
        <p14:creationId xmlns:p14="http://schemas.microsoft.com/office/powerpoint/2010/main" val="4143402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2" name="Group 5">
            <a:extLst>
              <a:ext uri="{FF2B5EF4-FFF2-40B4-BE49-F238E27FC236}">
                <a16:creationId xmlns:a16="http://schemas.microsoft.com/office/drawing/2014/main" id="{6C2BF6AB-D521-E138-1386-52D4CC26A402}"/>
              </a:ext>
            </a:extLst>
          </p:cNvPr>
          <p:cNvGrpSpPr>
            <a:grpSpLocks/>
          </p:cNvGrpSpPr>
          <p:nvPr userDrawn="1"/>
        </p:nvGrpSpPr>
        <p:grpSpPr bwMode="auto">
          <a:xfrm>
            <a:off x="0" y="1295400"/>
            <a:ext cx="7010400" cy="46038"/>
            <a:chOff x="1905000" y="6553200"/>
            <a:chExt cx="7010400" cy="45719"/>
          </a:xfrm>
        </p:grpSpPr>
        <p:sp>
          <p:nvSpPr>
            <p:cNvPr id="3" name="Rectangle 2">
              <a:extLst>
                <a:ext uri="{FF2B5EF4-FFF2-40B4-BE49-F238E27FC236}">
                  <a16:creationId xmlns:a16="http://schemas.microsoft.com/office/drawing/2014/main" id="{4B3E55C0-7C0B-CFDF-9B83-25BB080E3F20}"/>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3">
              <a:extLst>
                <a:ext uri="{FF2B5EF4-FFF2-40B4-BE49-F238E27FC236}">
                  <a16:creationId xmlns:a16="http://schemas.microsoft.com/office/drawing/2014/main" id="{18F52415-BEFF-99CB-812E-E0026280F247}"/>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5">
              <a:extLst>
                <a:ext uri="{FF2B5EF4-FFF2-40B4-BE49-F238E27FC236}">
                  <a16:creationId xmlns:a16="http://schemas.microsoft.com/office/drawing/2014/main" id="{27D52641-9B6A-1518-446E-2C3588602B44}"/>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grpSp>
      <p:grpSp>
        <p:nvGrpSpPr>
          <p:cNvPr id="7" name="Group 10">
            <a:extLst>
              <a:ext uri="{FF2B5EF4-FFF2-40B4-BE49-F238E27FC236}">
                <a16:creationId xmlns:a16="http://schemas.microsoft.com/office/drawing/2014/main" id="{6225068E-3F90-BD65-D4F3-42B61A29721F}"/>
              </a:ext>
            </a:extLst>
          </p:cNvPr>
          <p:cNvGrpSpPr>
            <a:grpSpLocks/>
          </p:cNvGrpSpPr>
          <p:nvPr userDrawn="1"/>
        </p:nvGrpSpPr>
        <p:grpSpPr bwMode="auto">
          <a:xfrm>
            <a:off x="2133600" y="6553200"/>
            <a:ext cx="7010400" cy="46038"/>
            <a:chOff x="1905000" y="6553200"/>
            <a:chExt cx="7010400" cy="45719"/>
          </a:xfrm>
        </p:grpSpPr>
        <p:sp>
          <p:nvSpPr>
            <p:cNvPr id="8" name="Rectangle 7">
              <a:extLst>
                <a:ext uri="{FF2B5EF4-FFF2-40B4-BE49-F238E27FC236}">
                  <a16:creationId xmlns:a16="http://schemas.microsoft.com/office/drawing/2014/main" id="{66E6DF30-1845-29AC-0F3F-432FCE8422AB}"/>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Rectangle 8">
              <a:extLst>
                <a:ext uri="{FF2B5EF4-FFF2-40B4-BE49-F238E27FC236}">
                  <a16:creationId xmlns:a16="http://schemas.microsoft.com/office/drawing/2014/main" id="{4F4EB037-3E67-7B00-E0F5-F8A592D3AE19}"/>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 name="Rectangle 9">
              <a:extLst>
                <a:ext uri="{FF2B5EF4-FFF2-40B4-BE49-F238E27FC236}">
                  <a16:creationId xmlns:a16="http://schemas.microsoft.com/office/drawing/2014/main" id="{70D16751-3141-83D6-8DF7-0AFAC143F872}"/>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grpSp>
      <p:pic>
        <p:nvPicPr>
          <p:cNvPr id="11" name="Picture 14" descr="Picture 7.png">
            <a:extLst>
              <a:ext uri="{FF2B5EF4-FFF2-40B4-BE49-F238E27FC236}">
                <a16:creationId xmlns:a16="http://schemas.microsoft.com/office/drawing/2014/main" id="{D3D54FFF-EA2F-C161-D0E5-BB4B5FDC488B}"/>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FA2500F3-677B-A3AC-D66C-BA7454A9C2CC}"/>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defRPr/>
            </a:pPr>
            <a:r>
              <a:rPr lang="en-US" altLang="en-US" sz="1100" b="1" dirty="0">
                <a:solidFill>
                  <a:srgbClr val="101141"/>
                </a:solidFill>
              </a:rPr>
              <a:t>BITS </a:t>
            </a:r>
            <a:r>
              <a:rPr lang="en-US" altLang="en-US" sz="1100" dirty="0">
                <a:solidFill>
                  <a:srgbClr val="101141"/>
                </a:solidFil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
        <p:nvSpPr>
          <p:cNvPr id="13" name="Date Placeholder 1">
            <a:extLst>
              <a:ext uri="{FF2B5EF4-FFF2-40B4-BE49-F238E27FC236}">
                <a16:creationId xmlns:a16="http://schemas.microsoft.com/office/drawing/2014/main" id="{176638F8-5629-D8D2-0054-3EED8D3B222C}"/>
              </a:ext>
            </a:extLst>
          </p:cNvPr>
          <p:cNvSpPr>
            <a:spLocks noGrp="1"/>
          </p:cNvSpPr>
          <p:nvPr>
            <p:ph type="dt" sz="half" idx="11"/>
          </p:nvPr>
        </p:nvSpPr>
        <p:spPr/>
        <p:txBody>
          <a:bodyPr/>
          <a:lstStyle>
            <a:lvl1pPr>
              <a:defRPr/>
            </a:lvl1pPr>
          </a:lstStyle>
          <a:p>
            <a:pPr>
              <a:defRPr/>
            </a:pPr>
            <a:fld id="{24F7AB8F-659D-C345-B322-7EE9EFE0953A}" type="datetime1">
              <a:rPr lang="en-US" smtClean="0"/>
              <a:t>8/7/24</a:t>
            </a:fld>
            <a:endParaRPr lang="en-US" dirty="0"/>
          </a:p>
        </p:txBody>
      </p:sp>
      <p:sp>
        <p:nvSpPr>
          <p:cNvPr id="14" name="Footer Placeholder 13">
            <a:extLst>
              <a:ext uri="{FF2B5EF4-FFF2-40B4-BE49-F238E27FC236}">
                <a16:creationId xmlns:a16="http://schemas.microsoft.com/office/drawing/2014/main" id="{767A00B1-EA67-4752-EF39-D52C6F9C9C30}"/>
              </a:ext>
            </a:extLst>
          </p:cNvPr>
          <p:cNvSpPr>
            <a:spLocks noGrp="1"/>
          </p:cNvSpPr>
          <p:nvPr>
            <p:ph type="ftr" sz="quarter" idx="12"/>
          </p:nvPr>
        </p:nvSpPr>
        <p:spPr/>
        <p:txBody>
          <a:bodyPr/>
          <a:lstStyle>
            <a:lvl1pPr>
              <a:defRPr/>
            </a:lvl1pPr>
          </a:lstStyle>
          <a:p>
            <a:pPr>
              <a:defRPr/>
            </a:pPr>
            <a:r>
              <a:rPr lang="it-IT"/>
              <a:t>Se ZG 544 - Agile Software Process</a:t>
            </a:r>
            <a:endParaRPr lang="en-US" dirty="0"/>
          </a:p>
        </p:txBody>
      </p:sp>
      <p:sp>
        <p:nvSpPr>
          <p:cNvPr id="15" name="Slide Number Placeholder 14">
            <a:extLst>
              <a:ext uri="{FF2B5EF4-FFF2-40B4-BE49-F238E27FC236}">
                <a16:creationId xmlns:a16="http://schemas.microsoft.com/office/drawing/2014/main" id="{570DDC92-33D8-B8E4-81EB-911506E6A289}"/>
              </a:ext>
            </a:extLst>
          </p:cNvPr>
          <p:cNvSpPr>
            <a:spLocks noGrp="1"/>
          </p:cNvSpPr>
          <p:nvPr>
            <p:ph type="sldNum" sz="quarter" idx="13"/>
          </p:nvPr>
        </p:nvSpPr>
        <p:spPr/>
        <p:txBody>
          <a:bodyPr/>
          <a:lstStyle>
            <a:lvl1pPr>
              <a:defRPr/>
            </a:lvl1pPr>
          </a:lstStyle>
          <a:p>
            <a:fld id="{AE146F5E-EF4A-E240-B78F-FDE59ECB30EF}" type="slidenum">
              <a:rPr lang="en-US" altLang="en-US"/>
              <a:pPr/>
              <a:t>‹#›</a:t>
            </a:fld>
            <a:endParaRPr lang="en-US" altLang="en-US"/>
          </a:p>
        </p:txBody>
      </p:sp>
    </p:spTree>
    <p:extLst>
      <p:ext uri="{BB962C8B-B14F-4D97-AF65-F5344CB8AC3E}">
        <p14:creationId xmlns:p14="http://schemas.microsoft.com/office/powerpoint/2010/main" val="2835079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2" name="Group 8">
            <a:extLst>
              <a:ext uri="{FF2B5EF4-FFF2-40B4-BE49-F238E27FC236}">
                <a16:creationId xmlns:a16="http://schemas.microsoft.com/office/drawing/2014/main" id="{2B8BF6F0-6429-37B6-E4F4-E4FF23711DDB}"/>
              </a:ext>
            </a:extLst>
          </p:cNvPr>
          <p:cNvGrpSpPr>
            <a:grpSpLocks/>
          </p:cNvGrpSpPr>
          <p:nvPr userDrawn="1"/>
        </p:nvGrpSpPr>
        <p:grpSpPr bwMode="auto">
          <a:xfrm>
            <a:off x="0" y="1295400"/>
            <a:ext cx="7010400" cy="46038"/>
            <a:chOff x="1905000" y="6553200"/>
            <a:chExt cx="7010400" cy="45719"/>
          </a:xfrm>
        </p:grpSpPr>
        <p:sp>
          <p:nvSpPr>
            <p:cNvPr id="5" name="Rectangle 4">
              <a:extLst>
                <a:ext uri="{FF2B5EF4-FFF2-40B4-BE49-F238E27FC236}">
                  <a16:creationId xmlns:a16="http://schemas.microsoft.com/office/drawing/2014/main" id="{E687B43F-1A9B-5679-E5DA-ED52FA486DBB}"/>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5">
              <a:extLst>
                <a:ext uri="{FF2B5EF4-FFF2-40B4-BE49-F238E27FC236}">
                  <a16:creationId xmlns:a16="http://schemas.microsoft.com/office/drawing/2014/main" id="{A9ACE541-8009-0EEC-FA4F-519F57CDDFB5}"/>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6">
              <a:extLst>
                <a:ext uri="{FF2B5EF4-FFF2-40B4-BE49-F238E27FC236}">
                  <a16:creationId xmlns:a16="http://schemas.microsoft.com/office/drawing/2014/main" id="{DA8FBEA5-1886-C901-0E59-E4B978511F13}"/>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grpSp>
      <p:grpSp>
        <p:nvGrpSpPr>
          <p:cNvPr id="9" name="Group 13">
            <a:extLst>
              <a:ext uri="{FF2B5EF4-FFF2-40B4-BE49-F238E27FC236}">
                <a16:creationId xmlns:a16="http://schemas.microsoft.com/office/drawing/2014/main" id="{2BFF9BA7-5EFE-718C-A418-CAE7A585AA92}"/>
              </a:ext>
            </a:extLst>
          </p:cNvPr>
          <p:cNvGrpSpPr>
            <a:grpSpLocks/>
          </p:cNvGrpSpPr>
          <p:nvPr userDrawn="1"/>
        </p:nvGrpSpPr>
        <p:grpSpPr bwMode="auto">
          <a:xfrm>
            <a:off x="2133600" y="6553200"/>
            <a:ext cx="7010400" cy="46038"/>
            <a:chOff x="1905000" y="6553200"/>
            <a:chExt cx="7010400" cy="45719"/>
          </a:xfrm>
        </p:grpSpPr>
        <p:sp>
          <p:nvSpPr>
            <p:cNvPr id="10" name="Rectangle 9">
              <a:extLst>
                <a:ext uri="{FF2B5EF4-FFF2-40B4-BE49-F238E27FC236}">
                  <a16:creationId xmlns:a16="http://schemas.microsoft.com/office/drawing/2014/main" id="{5617436A-6830-64C1-755D-37C1CC9E4E4D}"/>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1" name="Rectangle 10">
              <a:extLst>
                <a:ext uri="{FF2B5EF4-FFF2-40B4-BE49-F238E27FC236}">
                  <a16:creationId xmlns:a16="http://schemas.microsoft.com/office/drawing/2014/main" id="{32E3100A-A1BF-3F86-C6AC-36AE3EB4EFCB}"/>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2" name="Rectangle 11">
              <a:extLst>
                <a:ext uri="{FF2B5EF4-FFF2-40B4-BE49-F238E27FC236}">
                  <a16:creationId xmlns:a16="http://schemas.microsoft.com/office/drawing/2014/main" id="{E51936D6-D567-6716-EB32-8F57606E454A}"/>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grpSp>
      <p:pic>
        <p:nvPicPr>
          <p:cNvPr id="13" name="Picture 14" descr="Picture 7.png">
            <a:extLst>
              <a:ext uri="{FF2B5EF4-FFF2-40B4-BE49-F238E27FC236}">
                <a16:creationId xmlns:a16="http://schemas.microsoft.com/office/drawing/2014/main" id="{83F2961E-7AD3-FFE2-535A-9E31C2CE65FA}"/>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D797E42D-0B33-3A59-1BEE-9DF4732795C2}"/>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defRPr/>
            </a:pPr>
            <a:r>
              <a:rPr lang="en-US" altLang="en-US" sz="1100" b="1" dirty="0">
                <a:solidFill>
                  <a:srgbClr val="101141"/>
                </a:solidFill>
              </a:rPr>
              <a:t>BITS </a:t>
            </a:r>
            <a:r>
              <a:rPr lang="en-US" altLang="en-US" sz="1100" dirty="0">
                <a:solidFill>
                  <a:srgbClr val="101141"/>
                </a:solidFill>
              </a:rPr>
              <a:t>Pilani, Pilani Campus</a:t>
            </a:r>
          </a:p>
        </p:txBody>
      </p:sp>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
        <p:nvSpPr>
          <p:cNvPr id="15" name="Date Placeholder 1">
            <a:extLst>
              <a:ext uri="{FF2B5EF4-FFF2-40B4-BE49-F238E27FC236}">
                <a16:creationId xmlns:a16="http://schemas.microsoft.com/office/drawing/2014/main" id="{140F9EEB-6E0E-6195-CA3A-B3CFF40B1D6A}"/>
              </a:ext>
            </a:extLst>
          </p:cNvPr>
          <p:cNvSpPr>
            <a:spLocks noGrp="1"/>
          </p:cNvSpPr>
          <p:nvPr>
            <p:ph type="dt" sz="half" idx="14"/>
          </p:nvPr>
        </p:nvSpPr>
        <p:spPr/>
        <p:txBody>
          <a:bodyPr/>
          <a:lstStyle>
            <a:lvl1pPr>
              <a:defRPr/>
            </a:lvl1pPr>
          </a:lstStyle>
          <a:p>
            <a:pPr>
              <a:defRPr/>
            </a:pPr>
            <a:fld id="{79FF44E9-0494-8A48-8866-4E7902DAD7BE}" type="datetime1">
              <a:rPr lang="en-US" smtClean="0"/>
              <a:t>8/7/24</a:t>
            </a:fld>
            <a:endParaRPr lang="en-US" dirty="0"/>
          </a:p>
        </p:txBody>
      </p:sp>
      <p:sp>
        <p:nvSpPr>
          <p:cNvPr id="16" name="Footer Placeholder 15">
            <a:extLst>
              <a:ext uri="{FF2B5EF4-FFF2-40B4-BE49-F238E27FC236}">
                <a16:creationId xmlns:a16="http://schemas.microsoft.com/office/drawing/2014/main" id="{D370C457-8589-B98C-D6E6-2746106D9418}"/>
              </a:ext>
            </a:extLst>
          </p:cNvPr>
          <p:cNvSpPr>
            <a:spLocks noGrp="1"/>
          </p:cNvSpPr>
          <p:nvPr>
            <p:ph type="ftr" sz="quarter" idx="15"/>
          </p:nvPr>
        </p:nvSpPr>
        <p:spPr/>
        <p:txBody>
          <a:bodyPr/>
          <a:lstStyle>
            <a:lvl1pPr>
              <a:defRPr/>
            </a:lvl1pPr>
          </a:lstStyle>
          <a:p>
            <a:pPr>
              <a:defRPr/>
            </a:pPr>
            <a:r>
              <a:rPr lang="it-IT"/>
              <a:t>Se ZG 544 - Agile Software Process</a:t>
            </a:r>
            <a:endParaRPr lang="en-US" dirty="0"/>
          </a:p>
        </p:txBody>
      </p:sp>
      <p:sp>
        <p:nvSpPr>
          <p:cNvPr id="17" name="Slide Number Placeholder 16">
            <a:extLst>
              <a:ext uri="{FF2B5EF4-FFF2-40B4-BE49-F238E27FC236}">
                <a16:creationId xmlns:a16="http://schemas.microsoft.com/office/drawing/2014/main" id="{9ABE8C80-0877-2121-EFD6-9D7C3BFC48AF}"/>
              </a:ext>
            </a:extLst>
          </p:cNvPr>
          <p:cNvSpPr>
            <a:spLocks noGrp="1"/>
          </p:cNvSpPr>
          <p:nvPr>
            <p:ph type="sldNum" sz="quarter" idx="16"/>
          </p:nvPr>
        </p:nvSpPr>
        <p:spPr/>
        <p:txBody>
          <a:bodyPr/>
          <a:lstStyle>
            <a:lvl1pPr>
              <a:defRPr/>
            </a:lvl1pPr>
          </a:lstStyle>
          <a:p>
            <a:fld id="{A33D31CA-91DD-8C4E-946E-3838DB5E0FF3}" type="slidenum">
              <a:rPr lang="en-US" altLang="en-US"/>
              <a:pPr/>
              <a:t>‹#›</a:t>
            </a:fld>
            <a:endParaRPr lang="en-US" altLang="en-US"/>
          </a:p>
        </p:txBody>
      </p:sp>
    </p:spTree>
    <p:extLst>
      <p:ext uri="{BB962C8B-B14F-4D97-AF65-F5344CB8AC3E}">
        <p14:creationId xmlns:p14="http://schemas.microsoft.com/office/powerpoint/2010/main" val="237777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grpSp>
        <p:nvGrpSpPr>
          <p:cNvPr id="6" name="Group 6">
            <a:extLst>
              <a:ext uri="{FF2B5EF4-FFF2-40B4-BE49-F238E27FC236}">
                <a16:creationId xmlns:a16="http://schemas.microsoft.com/office/drawing/2014/main" id="{67B7E501-ACC7-DCC1-09B3-952FB3B7FC40}"/>
              </a:ext>
            </a:extLst>
          </p:cNvPr>
          <p:cNvGrpSpPr>
            <a:grpSpLocks/>
          </p:cNvGrpSpPr>
          <p:nvPr userDrawn="1"/>
        </p:nvGrpSpPr>
        <p:grpSpPr bwMode="auto">
          <a:xfrm>
            <a:off x="0" y="1295400"/>
            <a:ext cx="7010400" cy="46038"/>
            <a:chOff x="1905000" y="6553200"/>
            <a:chExt cx="7010400" cy="45719"/>
          </a:xfrm>
        </p:grpSpPr>
        <p:sp>
          <p:nvSpPr>
            <p:cNvPr id="7" name="Rectangle 6">
              <a:extLst>
                <a:ext uri="{FF2B5EF4-FFF2-40B4-BE49-F238E27FC236}">
                  <a16:creationId xmlns:a16="http://schemas.microsoft.com/office/drawing/2014/main" id="{47509A06-77A4-B697-D302-FAE31D2A3A3E}"/>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7">
              <a:extLst>
                <a:ext uri="{FF2B5EF4-FFF2-40B4-BE49-F238E27FC236}">
                  <a16:creationId xmlns:a16="http://schemas.microsoft.com/office/drawing/2014/main" id="{5D348ACE-6B49-3634-5DF8-E4FD7057B744}"/>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Rectangle 8">
              <a:extLst>
                <a:ext uri="{FF2B5EF4-FFF2-40B4-BE49-F238E27FC236}">
                  <a16:creationId xmlns:a16="http://schemas.microsoft.com/office/drawing/2014/main" id="{7FFE0F82-42C0-121B-65E4-B3A5AE03CA82}"/>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grpSp>
      <p:grpSp>
        <p:nvGrpSpPr>
          <p:cNvPr id="10" name="Group 10">
            <a:extLst>
              <a:ext uri="{FF2B5EF4-FFF2-40B4-BE49-F238E27FC236}">
                <a16:creationId xmlns:a16="http://schemas.microsoft.com/office/drawing/2014/main" id="{0467A87F-8DC0-A263-D994-2B8CE50D9261}"/>
              </a:ext>
            </a:extLst>
          </p:cNvPr>
          <p:cNvGrpSpPr>
            <a:grpSpLocks/>
          </p:cNvGrpSpPr>
          <p:nvPr userDrawn="1"/>
        </p:nvGrpSpPr>
        <p:grpSpPr bwMode="auto">
          <a:xfrm>
            <a:off x="2133600" y="6553200"/>
            <a:ext cx="7010400" cy="46038"/>
            <a:chOff x="1905000" y="6553200"/>
            <a:chExt cx="7010400" cy="45719"/>
          </a:xfrm>
        </p:grpSpPr>
        <p:sp>
          <p:nvSpPr>
            <p:cNvPr id="11" name="Rectangle 10">
              <a:extLst>
                <a:ext uri="{FF2B5EF4-FFF2-40B4-BE49-F238E27FC236}">
                  <a16:creationId xmlns:a16="http://schemas.microsoft.com/office/drawing/2014/main" id="{8542116A-0456-FC69-8907-F35F4EB18C7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2" name="Rectangle 11">
              <a:extLst>
                <a:ext uri="{FF2B5EF4-FFF2-40B4-BE49-F238E27FC236}">
                  <a16:creationId xmlns:a16="http://schemas.microsoft.com/office/drawing/2014/main" id="{A7844592-6E5C-19FB-E501-FF21229EAE0B}"/>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3" name="Rectangle 12">
              <a:extLst>
                <a:ext uri="{FF2B5EF4-FFF2-40B4-BE49-F238E27FC236}">
                  <a16:creationId xmlns:a16="http://schemas.microsoft.com/office/drawing/2014/main" id="{72DE6E28-0BFC-D2E7-1DFB-2F8DE4ED4E78}"/>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grpSp>
      <p:pic>
        <p:nvPicPr>
          <p:cNvPr id="14" name="Picture 14" descr="Picture 7.png">
            <a:extLst>
              <a:ext uri="{FF2B5EF4-FFF2-40B4-BE49-F238E27FC236}">
                <a16:creationId xmlns:a16="http://schemas.microsoft.com/office/drawing/2014/main" id="{F37D59DC-6FA9-F652-9DAB-5BD953855F9A}"/>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65771FF3-249F-207F-293B-580B92D1C91E}"/>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defRPr/>
            </a:pPr>
            <a:r>
              <a:rPr lang="en-US" altLang="en-US" sz="1100" b="1" dirty="0">
                <a:solidFill>
                  <a:srgbClr val="101141"/>
                </a:solidFill>
              </a:rPr>
              <a:t>BITS </a:t>
            </a:r>
            <a:r>
              <a:rPr lang="en-US" altLang="en-US" sz="1100" dirty="0">
                <a:solidFill>
                  <a:srgbClr val="101141"/>
                </a:solidFill>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800" b="1" spc="0"/>
            </a:lvl1pPr>
          </a:lstStyle>
          <a:p>
            <a:r>
              <a:rPr lang="en-US" dirty="0"/>
              <a:t>Click to edit Master title style</a:t>
            </a:r>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
        <p:nvSpPr>
          <p:cNvPr id="16" name="Date Placeholder 15">
            <a:extLst>
              <a:ext uri="{FF2B5EF4-FFF2-40B4-BE49-F238E27FC236}">
                <a16:creationId xmlns:a16="http://schemas.microsoft.com/office/drawing/2014/main" id="{6B3D31B3-A98E-46C2-4545-E112A511F03A}"/>
              </a:ext>
            </a:extLst>
          </p:cNvPr>
          <p:cNvSpPr>
            <a:spLocks noGrp="1"/>
          </p:cNvSpPr>
          <p:nvPr>
            <p:ph type="dt" sz="half" idx="11"/>
          </p:nvPr>
        </p:nvSpPr>
        <p:spPr/>
        <p:txBody>
          <a:bodyPr/>
          <a:lstStyle>
            <a:lvl1pPr>
              <a:defRPr/>
            </a:lvl1pPr>
          </a:lstStyle>
          <a:p>
            <a:pPr>
              <a:defRPr/>
            </a:pPr>
            <a:fld id="{F146CC5E-EF19-E14B-B0CE-8C17B3517455}" type="datetime1">
              <a:rPr lang="en-US" smtClean="0"/>
              <a:t>8/7/24</a:t>
            </a:fld>
            <a:endParaRPr lang="en-US" dirty="0"/>
          </a:p>
        </p:txBody>
      </p:sp>
      <p:sp>
        <p:nvSpPr>
          <p:cNvPr id="17" name="Footer Placeholder 16">
            <a:extLst>
              <a:ext uri="{FF2B5EF4-FFF2-40B4-BE49-F238E27FC236}">
                <a16:creationId xmlns:a16="http://schemas.microsoft.com/office/drawing/2014/main" id="{BEF482FD-D937-2022-4C86-09F0CF898D5F}"/>
              </a:ext>
            </a:extLst>
          </p:cNvPr>
          <p:cNvSpPr>
            <a:spLocks noGrp="1"/>
          </p:cNvSpPr>
          <p:nvPr>
            <p:ph type="ftr" sz="quarter" idx="12"/>
          </p:nvPr>
        </p:nvSpPr>
        <p:spPr/>
        <p:txBody>
          <a:bodyPr/>
          <a:lstStyle>
            <a:lvl1pPr>
              <a:defRPr/>
            </a:lvl1pPr>
          </a:lstStyle>
          <a:p>
            <a:pPr>
              <a:defRPr/>
            </a:pPr>
            <a:r>
              <a:rPr lang="it-IT"/>
              <a:t>Se ZG 544 - Agile Software Process</a:t>
            </a:r>
            <a:endParaRPr lang="en-US" dirty="0"/>
          </a:p>
        </p:txBody>
      </p:sp>
      <p:sp>
        <p:nvSpPr>
          <p:cNvPr id="18" name="Slide Number Placeholder 17">
            <a:extLst>
              <a:ext uri="{FF2B5EF4-FFF2-40B4-BE49-F238E27FC236}">
                <a16:creationId xmlns:a16="http://schemas.microsoft.com/office/drawing/2014/main" id="{7031840F-F64D-496E-A89A-6665ED829EF3}"/>
              </a:ext>
            </a:extLst>
          </p:cNvPr>
          <p:cNvSpPr>
            <a:spLocks noGrp="1"/>
          </p:cNvSpPr>
          <p:nvPr>
            <p:ph type="sldNum" sz="quarter" idx="13"/>
          </p:nvPr>
        </p:nvSpPr>
        <p:spPr/>
        <p:txBody>
          <a:bodyPr/>
          <a:lstStyle>
            <a:lvl1pPr>
              <a:defRPr/>
            </a:lvl1pPr>
          </a:lstStyle>
          <a:p>
            <a:fld id="{1C6649E5-AEAF-1343-9B47-BA1142A34154}" type="slidenum">
              <a:rPr lang="en-US" altLang="en-US"/>
              <a:pPr/>
              <a:t>‹#›</a:t>
            </a:fld>
            <a:endParaRPr lang="en-US" altLang="en-US"/>
          </a:p>
        </p:txBody>
      </p:sp>
    </p:spTree>
    <p:extLst>
      <p:ext uri="{BB962C8B-B14F-4D97-AF65-F5344CB8AC3E}">
        <p14:creationId xmlns:p14="http://schemas.microsoft.com/office/powerpoint/2010/main" val="2237690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4EA1CA-1819-40FA-52FF-2E3F271F04FB}"/>
              </a:ext>
            </a:extLst>
          </p:cNvPr>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1027" name="Text Placeholder 2">
            <a:extLst>
              <a:ext uri="{FF2B5EF4-FFF2-40B4-BE49-F238E27FC236}">
                <a16:creationId xmlns:a16="http://schemas.microsoft.com/office/drawing/2014/main" id="{A514E9D4-C1EE-D92C-004B-48B42C0A66E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236ED052-11D0-9BA8-726B-8E5E6C297E99}"/>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Arial" pitchFamily="34" charset="0"/>
                <a:cs typeface="Arial" pitchFamily="34" charset="0"/>
              </a:defRPr>
            </a:lvl1pPr>
          </a:lstStyle>
          <a:p>
            <a:pPr>
              <a:defRPr/>
            </a:pPr>
            <a:fld id="{86658663-6077-E144-924A-29DC0AB3BD67}" type="datetime1">
              <a:rPr lang="en-US" smtClean="0"/>
              <a:t>8/7/24</a:t>
            </a:fld>
            <a:endParaRPr lang="en-US" dirty="0"/>
          </a:p>
        </p:txBody>
      </p:sp>
      <p:sp>
        <p:nvSpPr>
          <p:cNvPr id="5" name="Footer Placeholder 4">
            <a:extLst>
              <a:ext uri="{FF2B5EF4-FFF2-40B4-BE49-F238E27FC236}">
                <a16:creationId xmlns:a16="http://schemas.microsoft.com/office/drawing/2014/main" id="{4C402870-6E72-A387-D71F-11D09D7B26C9}"/>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itchFamily="34" charset="0"/>
                <a:cs typeface="Arial" pitchFamily="34" charset="0"/>
              </a:defRPr>
            </a:lvl1p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54F7197C-994A-4163-6709-130DC30AEDBB}"/>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D315FF3-5547-C84F-8A4E-F0CF2DA3D0CE}"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Lst>
  <p:hf hdr="0"/>
  <p:txStyles>
    <p:titleStyle>
      <a:lvl1pPr algn="l" rtl="0" eaLnBrk="0" fontAlgn="base" hangingPunct="0">
        <a:spcBef>
          <a:spcPct val="0"/>
        </a:spcBef>
        <a:spcAft>
          <a:spcPct val="0"/>
        </a:spcAft>
        <a:defRPr sz="4000" b="1" kern="1200" spc="-15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sz="4000" b="1">
          <a:solidFill>
            <a:schemeClr val="tx1"/>
          </a:solidFill>
          <a:latin typeface="Arial" charset="0"/>
          <a:cs typeface="Arial" charset="0"/>
        </a:defRPr>
      </a:lvl2pPr>
      <a:lvl3pPr algn="l" rtl="0" eaLnBrk="0" fontAlgn="base" hangingPunct="0">
        <a:spcBef>
          <a:spcPct val="0"/>
        </a:spcBef>
        <a:spcAft>
          <a:spcPct val="0"/>
        </a:spcAft>
        <a:defRPr sz="4000" b="1">
          <a:solidFill>
            <a:schemeClr val="tx1"/>
          </a:solidFill>
          <a:latin typeface="Arial" charset="0"/>
          <a:cs typeface="Arial" charset="0"/>
        </a:defRPr>
      </a:lvl3pPr>
      <a:lvl4pPr algn="l" rtl="0" eaLnBrk="0" fontAlgn="base" hangingPunct="0">
        <a:spcBef>
          <a:spcPct val="0"/>
        </a:spcBef>
        <a:spcAft>
          <a:spcPct val="0"/>
        </a:spcAft>
        <a:defRPr sz="4000" b="1">
          <a:solidFill>
            <a:schemeClr val="tx1"/>
          </a:solidFill>
          <a:latin typeface="Arial" charset="0"/>
          <a:cs typeface="Arial" charset="0"/>
        </a:defRPr>
      </a:lvl4pPr>
      <a:lvl5pPr algn="l" rtl="0" eaLnBrk="0" fontAlgn="base" hangingPunct="0">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nicocasel.net/blog/why-i-feel-natural-with-agile-principles/"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learning.oreilly.com/search/?query=author%3A%22Andrew%20Stellman%22&amp;page=0" TargetMode="External"/><Relationship Id="rId2" Type="http://schemas.openxmlformats.org/officeDocument/2006/relationships/hyperlink" Target="https://learning.oreilly.com/library/view/the-agile-principles/9781492036494/" TargetMode="External"/><Relationship Id="rId1" Type="http://schemas.openxmlformats.org/officeDocument/2006/relationships/slideLayout" Target="../slideLayouts/slideLayout4.xml"/><Relationship Id="rId4" Type="http://schemas.openxmlformats.org/officeDocument/2006/relationships/hyperlink" Target="https://learning.oreilly.com/search/?query=author%3A%22Jennifer%20Greene%22&amp;page=0"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hyperlink" Target="https://www.plutora.com/blog/12-agile-principles"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hyperlink" Target="https://www.mountaingoatsoftware.com/blog/self-organizing-teams-are-not-put-together-randomly#:~:text=The%20ability%20for%20a%20team,from%20self%2Dorganizing%20teams.%E2%80%9D" TargetMode="Externa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hyperlink" Target="https://www.plutora.com/blog/12-agile-principles" TargetMode="External"/><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udayanbanerjee.wordpress.com/category/agile/" TargetMode="External"/><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agilemanifesto.org/"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6EC02F-9DB2-8B31-5639-8351891C83C8}"/>
              </a:ext>
            </a:extLst>
          </p:cNvPr>
          <p:cNvSpPr>
            <a:spLocks noGrp="1"/>
          </p:cNvSpPr>
          <p:nvPr>
            <p:ph type="title"/>
          </p:nvPr>
        </p:nvSpPr>
        <p:spPr/>
        <p:txBody>
          <a:bodyPr/>
          <a:lstStyle/>
          <a:p>
            <a:pPr eaLnBrk="1" fontAlgn="auto" hangingPunct="1">
              <a:spcAft>
                <a:spcPts val="0"/>
              </a:spcAft>
              <a:defRPr/>
            </a:pPr>
            <a:r>
              <a:rPr lang="en-US" dirty="0"/>
              <a:t>BITS Pilani presentation</a:t>
            </a:r>
          </a:p>
        </p:txBody>
      </p:sp>
      <p:sp>
        <p:nvSpPr>
          <p:cNvPr id="13315" name="Content Placeholder 5">
            <a:extLst>
              <a:ext uri="{FF2B5EF4-FFF2-40B4-BE49-F238E27FC236}">
                <a16:creationId xmlns:a16="http://schemas.microsoft.com/office/drawing/2014/main" id="{3530D4F9-4AB7-AF57-D6B4-ECA94172A54C}"/>
              </a:ext>
            </a:extLst>
          </p:cNvPr>
          <p:cNvSpPr>
            <a:spLocks noGrp="1"/>
          </p:cNvSpPr>
          <p:nvPr>
            <p:ph sz="quarter" idx="13"/>
          </p:nvPr>
        </p:nvSpPr>
        <p:spPr/>
        <p:txBody>
          <a:bodyPr/>
          <a:lstStyle/>
          <a:p>
            <a:pPr eaLnBrk="1" hangingPunct="1">
              <a:spcBef>
                <a:spcPct val="0"/>
              </a:spcBef>
            </a:pPr>
            <a:r>
              <a:rPr lang="en-US" altLang="en-US"/>
              <a:t>K.Anantharaman</a:t>
            </a:r>
          </a:p>
          <a:p>
            <a:pPr eaLnBrk="1" hangingPunct="1">
              <a:spcBef>
                <a:spcPct val="0"/>
              </a:spcBef>
            </a:pPr>
            <a:r>
              <a:rPr lang="en-US" altLang="en-US"/>
              <a:t>kanantharaman@wilp.bits-pilani.ac.in </a:t>
            </a:r>
          </a:p>
        </p:txBody>
      </p:sp>
      <p:sp>
        <p:nvSpPr>
          <p:cNvPr id="2" name="Date Placeholder 1">
            <a:extLst>
              <a:ext uri="{FF2B5EF4-FFF2-40B4-BE49-F238E27FC236}">
                <a16:creationId xmlns:a16="http://schemas.microsoft.com/office/drawing/2014/main" id="{DB4B9E70-08F1-A34B-9D2E-5F0672B1C139}"/>
              </a:ext>
            </a:extLst>
          </p:cNvPr>
          <p:cNvSpPr>
            <a:spLocks noGrp="1"/>
          </p:cNvSpPr>
          <p:nvPr>
            <p:ph type="dt" sz="quarter" idx="14"/>
          </p:nvPr>
        </p:nvSpPr>
        <p:spPr/>
        <p:txBody>
          <a:bodyPr/>
          <a:lstStyle/>
          <a:p>
            <a:pPr>
              <a:defRPr/>
            </a:pPr>
            <a:fld id="{05EF128F-D8DF-E244-843F-074A88901E51}" type="datetime1">
              <a:rPr lang="en-US" smtClean="0"/>
              <a:t>8/7/24</a:t>
            </a:fld>
            <a:endParaRPr lang="en-US" dirty="0"/>
          </a:p>
        </p:txBody>
      </p:sp>
      <p:sp>
        <p:nvSpPr>
          <p:cNvPr id="3" name="Footer Placeholder 2">
            <a:extLst>
              <a:ext uri="{FF2B5EF4-FFF2-40B4-BE49-F238E27FC236}">
                <a16:creationId xmlns:a16="http://schemas.microsoft.com/office/drawing/2014/main" id="{1019EE0C-938E-A537-64B2-F71F4B0BD662}"/>
              </a:ext>
            </a:extLst>
          </p:cNvPr>
          <p:cNvSpPr>
            <a:spLocks noGrp="1"/>
          </p:cNvSpPr>
          <p:nvPr>
            <p:ph type="ftr" sz="quarter" idx="15"/>
          </p:nvPr>
        </p:nvSpPr>
        <p:spPr/>
        <p:txBody>
          <a:bodyPr/>
          <a:lstStyle/>
          <a:p>
            <a:pPr>
              <a:defRPr/>
            </a:pPr>
            <a:r>
              <a:rPr lang="it-IT"/>
              <a:t>Se ZG 544 - Agile Software Process</a:t>
            </a:r>
            <a:endParaRPr lang="en-US" dirty="0"/>
          </a:p>
        </p:txBody>
      </p:sp>
      <p:sp>
        <p:nvSpPr>
          <p:cNvPr id="4" name="Slide Number Placeholder 3">
            <a:extLst>
              <a:ext uri="{FF2B5EF4-FFF2-40B4-BE49-F238E27FC236}">
                <a16:creationId xmlns:a16="http://schemas.microsoft.com/office/drawing/2014/main" id="{09A319CA-4FBF-6189-3EE2-BAC3BC8F0E2A}"/>
              </a:ext>
            </a:extLst>
          </p:cNvPr>
          <p:cNvSpPr>
            <a:spLocks noGrp="1"/>
          </p:cNvSpPr>
          <p:nvPr>
            <p:ph type="sldNum" sz="quarter" idx="16"/>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B844BB1-3DF5-8843-A080-EB5D4CB638D1}" type="slidenum">
              <a:rPr lang="en-US" altLang="en-US">
                <a:solidFill>
                  <a:srgbClr val="898989"/>
                </a:solidFill>
              </a:rPr>
              <a:pPr eaLnBrk="1" hangingPunct="1"/>
              <a:t>1</a:t>
            </a:fld>
            <a:endParaRPr lang="en-US" altLang="en-US">
              <a:solidFill>
                <a:srgbClr val="89898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FF6546-CC29-1FC6-1452-CD9C30A16159}"/>
              </a:ext>
            </a:extLst>
          </p:cNvPr>
          <p:cNvSpPr>
            <a:spLocks noGrp="1"/>
          </p:cNvSpPr>
          <p:nvPr>
            <p:ph sz="quarter" idx="10"/>
          </p:nvPr>
        </p:nvSpPr>
        <p:spPr/>
        <p:txBody>
          <a:bodyPr/>
          <a:lstStyle/>
          <a:p>
            <a:pPr>
              <a:buFont typeface="Arial" charset="0"/>
              <a:buNone/>
              <a:defRPr/>
            </a:pPr>
            <a:r>
              <a:rPr lang="en-US" dirty="0"/>
              <a:t>Agile Principles </a:t>
            </a:r>
          </a:p>
        </p:txBody>
      </p:sp>
      <p:sp>
        <p:nvSpPr>
          <p:cNvPr id="3" name="Date Placeholder 2">
            <a:extLst>
              <a:ext uri="{FF2B5EF4-FFF2-40B4-BE49-F238E27FC236}">
                <a16:creationId xmlns:a16="http://schemas.microsoft.com/office/drawing/2014/main" id="{4CC6494B-AA3D-0520-5620-DB97533B0017}"/>
              </a:ext>
            </a:extLst>
          </p:cNvPr>
          <p:cNvSpPr>
            <a:spLocks noGrp="1"/>
          </p:cNvSpPr>
          <p:nvPr>
            <p:ph type="dt" sz="quarter" idx="11"/>
          </p:nvPr>
        </p:nvSpPr>
        <p:spPr/>
        <p:txBody>
          <a:bodyPr/>
          <a:lstStyle/>
          <a:p>
            <a:pPr>
              <a:defRPr/>
            </a:pPr>
            <a:fld id="{310AC5E0-7B21-9E41-896B-B3945AF279AE}" type="datetime1">
              <a:rPr lang="en-US" smtClean="0"/>
              <a:t>8/7/24</a:t>
            </a:fld>
            <a:endParaRPr lang="en-US" dirty="0"/>
          </a:p>
        </p:txBody>
      </p:sp>
      <p:sp>
        <p:nvSpPr>
          <p:cNvPr id="4" name="Footer Placeholder 3">
            <a:extLst>
              <a:ext uri="{FF2B5EF4-FFF2-40B4-BE49-F238E27FC236}">
                <a16:creationId xmlns:a16="http://schemas.microsoft.com/office/drawing/2014/main" id="{AA7BFFD2-C03F-DC6A-6FCD-913025709FE9}"/>
              </a:ext>
            </a:extLst>
          </p:cNvPr>
          <p:cNvSpPr>
            <a:spLocks noGrp="1"/>
          </p:cNvSpPr>
          <p:nvPr>
            <p:ph type="ftr" sz="quarter" idx="12"/>
          </p:nvPr>
        </p:nvSpPr>
        <p:spPr/>
        <p:txBody>
          <a:bodyPr/>
          <a:lstStyle/>
          <a:p>
            <a:pPr>
              <a:defRPr/>
            </a:pPr>
            <a:r>
              <a:rPr lang="it-IT"/>
              <a:t>Se ZG 544 - Agile Software Process</a:t>
            </a:r>
            <a:endParaRPr lang="en-US" dirty="0"/>
          </a:p>
        </p:txBody>
      </p:sp>
      <p:sp>
        <p:nvSpPr>
          <p:cNvPr id="5" name="Slide Number Placeholder 4">
            <a:extLst>
              <a:ext uri="{FF2B5EF4-FFF2-40B4-BE49-F238E27FC236}">
                <a16:creationId xmlns:a16="http://schemas.microsoft.com/office/drawing/2014/main" id="{F1BF0030-A1F7-477F-8E2B-FC9BC5E696CA}"/>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3CD5279-38AC-7049-9DD2-D72C484BA660}" type="slidenum">
              <a:rPr lang="en-US" altLang="en-US">
                <a:solidFill>
                  <a:srgbClr val="898989"/>
                </a:solidFill>
              </a:rPr>
              <a:pPr eaLnBrk="1" hangingPunct="1"/>
              <a:t>10</a:t>
            </a:fld>
            <a:endParaRPr lang="en-US" altLang="en-US">
              <a:solidFill>
                <a:srgbClr val="898989"/>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A7B45E-3E38-015F-AC95-AE7DBF9A2229}"/>
              </a:ext>
            </a:extLst>
          </p:cNvPr>
          <p:cNvSpPr>
            <a:spLocks noGrp="1"/>
          </p:cNvSpPr>
          <p:nvPr>
            <p:ph sz="quarter" idx="10"/>
          </p:nvPr>
        </p:nvSpPr>
        <p:spPr/>
        <p:txBody>
          <a:bodyPr/>
          <a:lstStyle/>
          <a:p>
            <a:pPr>
              <a:buFont typeface="Arial" charset="0"/>
              <a:buNone/>
              <a:defRPr/>
            </a:pPr>
            <a:r>
              <a:rPr lang="en-US" dirty="0"/>
              <a:t>12 Agile Principles(Principles behind Agile Manifesto)</a:t>
            </a:r>
          </a:p>
        </p:txBody>
      </p:sp>
      <p:sp>
        <p:nvSpPr>
          <p:cNvPr id="4" name="Date Placeholder 3">
            <a:extLst>
              <a:ext uri="{FF2B5EF4-FFF2-40B4-BE49-F238E27FC236}">
                <a16:creationId xmlns:a16="http://schemas.microsoft.com/office/drawing/2014/main" id="{362A9140-408E-B540-DEA3-F5BF1AC7F2A2}"/>
              </a:ext>
            </a:extLst>
          </p:cNvPr>
          <p:cNvSpPr>
            <a:spLocks noGrp="1"/>
          </p:cNvSpPr>
          <p:nvPr>
            <p:ph type="dt" sz="quarter" idx="11"/>
          </p:nvPr>
        </p:nvSpPr>
        <p:spPr/>
        <p:txBody>
          <a:bodyPr/>
          <a:lstStyle/>
          <a:p>
            <a:pPr>
              <a:defRPr/>
            </a:pPr>
            <a:fld id="{B1B98B42-EBA4-B34D-9231-0BEA503F919D}" type="datetime1">
              <a:rPr lang="en-US" smtClean="0"/>
              <a:t>8/7/24</a:t>
            </a:fld>
            <a:endParaRPr lang="en-US" dirty="0"/>
          </a:p>
        </p:txBody>
      </p:sp>
      <p:sp>
        <p:nvSpPr>
          <p:cNvPr id="5" name="Footer Placeholder 4">
            <a:extLst>
              <a:ext uri="{FF2B5EF4-FFF2-40B4-BE49-F238E27FC236}">
                <a16:creationId xmlns:a16="http://schemas.microsoft.com/office/drawing/2014/main" id="{532C6C95-3B75-AAD0-2702-E71B1276B516}"/>
              </a:ext>
            </a:extLst>
          </p:cNvPr>
          <p:cNvSpPr>
            <a:spLocks noGrp="1"/>
          </p:cNvSpPr>
          <p:nvPr>
            <p:ph type="ftr" sz="quarter" idx="12"/>
          </p:nvPr>
        </p:nvSpPr>
        <p:spPr/>
        <p:txBody>
          <a:bodyPr/>
          <a:lstStyle/>
          <a:p>
            <a:pPr>
              <a:defRPr/>
            </a:pPr>
            <a:r>
              <a:rPr lang="en-US"/>
              <a:t>Se ZG 544 - Agile Software Process</a:t>
            </a:r>
            <a:endParaRPr lang="en-US" dirty="0"/>
          </a:p>
        </p:txBody>
      </p:sp>
      <p:sp>
        <p:nvSpPr>
          <p:cNvPr id="6" name="Slide Number Placeholder 5">
            <a:extLst>
              <a:ext uri="{FF2B5EF4-FFF2-40B4-BE49-F238E27FC236}">
                <a16:creationId xmlns:a16="http://schemas.microsoft.com/office/drawing/2014/main" id="{2F12FBA2-C39A-34FB-3536-3CEE0967F5F6}"/>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2564B77-E10B-0F41-A78E-55D4861E9BDE}" type="slidenum">
              <a:rPr lang="en-US" altLang="en-US">
                <a:solidFill>
                  <a:srgbClr val="898989"/>
                </a:solidFill>
              </a:rPr>
              <a:pPr eaLnBrk="1" hangingPunct="1"/>
              <a:t>11</a:t>
            </a:fld>
            <a:endParaRPr lang="en-US" altLang="en-US">
              <a:solidFill>
                <a:srgbClr val="898989"/>
              </a:solidFill>
            </a:endParaRPr>
          </a:p>
        </p:txBody>
      </p:sp>
      <p:sp>
        <p:nvSpPr>
          <p:cNvPr id="24582" name="Rectangle 8">
            <a:extLst>
              <a:ext uri="{FF2B5EF4-FFF2-40B4-BE49-F238E27FC236}">
                <a16:creationId xmlns:a16="http://schemas.microsoft.com/office/drawing/2014/main" id="{21C4B4D9-EBDB-F125-352D-2680C3E8CFDB}"/>
              </a:ext>
            </a:extLst>
          </p:cNvPr>
          <p:cNvSpPr>
            <a:spLocks noChangeArrowheads="1"/>
          </p:cNvSpPr>
          <p:nvPr/>
        </p:nvSpPr>
        <p:spPr bwMode="auto">
          <a:xfrm>
            <a:off x="5715000" y="6248400"/>
            <a:ext cx="32004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800">
                <a:hlinkClick r:id="rId2"/>
              </a:rPr>
              <a:t>https://nicocasel.net/blog/why-i-feel-natural-with-agile-principles</a:t>
            </a:r>
            <a:endParaRPr lang="en-US" altLang="en-US" sz="800"/>
          </a:p>
        </p:txBody>
      </p:sp>
      <p:pic>
        <p:nvPicPr>
          <p:cNvPr id="24583" name="Picture 7">
            <a:extLst>
              <a:ext uri="{FF2B5EF4-FFF2-40B4-BE49-F238E27FC236}">
                <a16:creationId xmlns:a16="http://schemas.microsoft.com/office/drawing/2014/main" id="{55253F00-5C9B-0EEA-F2D6-1D429223E14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9925" y="1390650"/>
            <a:ext cx="7467600"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4" name="TextBox 1">
            <a:extLst>
              <a:ext uri="{FF2B5EF4-FFF2-40B4-BE49-F238E27FC236}">
                <a16:creationId xmlns:a16="http://schemas.microsoft.com/office/drawing/2014/main" id="{3DC8C27C-9DC0-53E1-F7EE-C2ECCA86602C}"/>
              </a:ext>
            </a:extLst>
          </p:cNvPr>
          <p:cNvSpPr txBox="1">
            <a:spLocks noChangeArrowheads="1"/>
          </p:cNvSpPr>
          <p:nvPr/>
        </p:nvSpPr>
        <p:spPr bwMode="auto">
          <a:xfrm>
            <a:off x="1143000" y="1323975"/>
            <a:ext cx="2133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200" b="1"/>
              <a:t>Satisfy Customer</a:t>
            </a:r>
          </a:p>
        </p:txBody>
      </p:sp>
      <p:sp>
        <p:nvSpPr>
          <p:cNvPr id="24585" name="TextBox 10">
            <a:extLst>
              <a:ext uri="{FF2B5EF4-FFF2-40B4-BE49-F238E27FC236}">
                <a16:creationId xmlns:a16="http://schemas.microsoft.com/office/drawing/2014/main" id="{7D4935E1-ACDB-AE75-A5EB-DD35E54EF43F}"/>
              </a:ext>
            </a:extLst>
          </p:cNvPr>
          <p:cNvSpPr txBox="1">
            <a:spLocks noChangeArrowheads="1"/>
          </p:cNvSpPr>
          <p:nvPr/>
        </p:nvSpPr>
        <p:spPr bwMode="auto">
          <a:xfrm>
            <a:off x="3505200" y="1323975"/>
            <a:ext cx="2133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200" b="1"/>
              <a:t>Embrace Change</a:t>
            </a:r>
          </a:p>
        </p:txBody>
      </p:sp>
      <p:sp>
        <p:nvSpPr>
          <p:cNvPr id="24586" name="TextBox 11">
            <a:extLst>
              <a:ext uri="{FF2B5EF4-FFF2-40B4-BE49-F238E27FC236}">
                <a16:creationId xmlns:a16="http://schemas.microsoft.com/office/drawing/2014/main" id="{F3C708DD-CB58-9170-5C5A-294904A4E012}"/>
              </a:ext>
            </a:extLst>
          </p:cNvPr>
          <p:cNvSpPr txBox="1">
            <a:spLocks noChangeArrowheads="1"/>
          </p:cNvSpPr>
          <p:nvPr/>
        </p:nvSpPr>
        <p:spPr bwMode="auto">
          <a:xfrm>
            <a:off x="6019800" y="1323975"/>
            <a:ext cx="2133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200" b="1"/>
              <a:t>Frequent Delivery</a:t>
            </a:r>
          </a:p>
        </p:txBody>
      </p:sp>
      <p:sp>
        <p:nvSpPr>
          <p:cNvPr id="24587" name="TextBox 12">
            <a:extLst>
              <a:ext uri="{FF2B5EF4-FFF2-40B4-BE49-F238E27FC236}">
                <a16:creationId xmlns:a16="http://schemas.microsoft.com/office/drawing/2014/main" id="{E5369BE4-11DC-2A4A-2E56-9726A236A761}"/>
              </a:ext>
            </a:extLst>
          </p:cNvPr>
          <p:cNvSpPr txBox="1">
            <a:spLocks noChangeArrowheads="1"/>
          </p:cNvSpPr>
          <p:nvPr/>
        </p:nvSpPr>
        <p:spPr bwMode="auto">
          <a:xfrm>
            <a:off x="990600" y="2619375"/>
            <a:ext cx="2133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200" b="1"/>
              <a:t>Customer collaboration</a:t>
            </a:r>
          </a:p>
        </p:txBody>
      </p:sp>
      <p:sp>
        <p:nvSpPr>
          <p:cNvPr id="24588" name="TextBox 13">
            <a:extLst>
              <a:ext uri="{FF2B5EF4-FFF2-40B4-BE49-F238E27FC236}">
                <a16:creationId xmlns:a16="http://schemas.microsoft.com/office/drawing/2014/main" id="{A5E6903B-F464-8177-0ED9-F91ECA228BC9}"/>
              </a:ext>
            </a:extLst>
          </p:cNvPr>
          <p:cNvSpPr txBox="1">
            <a:spLocks noChangeArrowheads="1"/>
          </p:cNvSpPr>
          <p:nvPr/>
        </p:nvSpPr>
        <p:spPr bwMode="auto">
          <a:xfrm>
            <a:off x="3352800" y="2667000"/>
            <a:ext cx="2133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200" b="1"/>
              <a:t>Support &amp; Trust</a:t>
            </a:r>
          </a:p>
        </p:txBody>
      </p:sp>
      <p:sp>
        <p:nvSpPr>
          <p:cNvPr id="24589" name="TextBox 14">
            <a:extLst>
              <a:ext uri="{FF2B5EF4-FFF2-40B4-BE49-F238E27FC236}">
                <a16:creationId xmlns:a16="http://schemas.microsoft.com/office/drawing/2014/main" id="{9B322533-89D0-1083-C62B-3C5F3EB510CE}"/>
              </a:ext>
            </a:extLst>
          </p:cNvPr>
          <p:cNvSpPr txBox="1">
            <a:spLocks noChangeArrowheads="1"/>
          </p:cNvSpPr>
          <p:nvPr/>
        </p:nvSpPr>
        <p:spPr bwMode="auto">
          <a:xfrm>
            <a:off x="5943600" y="2619375"/>
            <a:ext cx="2133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200" b="1"/>
              <a:t>F2F Communication</a:t>
            </a:r>
          </a:p>
        </p:txBody>
      </p:sp>
      <p:sp>
        <p:nvSpPr>
          <p:cNvPr id="24590" name="TextBox 15">
            <a:extLst>
              <a:ext uri="{FF2B5EF4-FFF2-40B4-BE49-F238E27FC236}">
                <a16:creationId xmlns:a16="http://schemas.microsoft.com/office/drawing/2014/main" id="{6761E15B-F10E-4F3B-7A5F-E3F466564411}"/>
              </a:ext>
            </a:extLst>
          </p:cNvPr>
          <p:cNvSpPr txBox="1">
            <a:spLocks noChangeArrowheads="1"/>
          </p:cNvSpPr>
          <p:nvPr/>
        </p:nvSpPr>
        <p:spPr bwMode="auto">
          <a:xfrm>
            <a:off x="1066800" y="3914775"/>
            <a:ext cx="2133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200" b="1"/>
              <a:t>Working software</a:t>
            </a:r>
          </a:p>
        </p:txBody>
      </p:sp>
      <p:sp>
        <p:nvSpPr>
          <p:cNvPr id="24591" name="TextBox 16">
            <a:extLst>
              <a:ext uri="{FF2B5EF4-FFF2-40B4-BE49-F238E27FC236}">
                <a16:creationId xmlns:a16="http://schemas.microsoft.com/office/drawing/2014/main" id="{CF7066EE-5F38-422E-4944-9E427BDF79E8}"/>
              </a:ext>
            </a:extLst>
          </p:cNvPr>
          <p:cNvSpPr txBox="1">
            <a:spLocks noChangeArrowheads="1"/>
          </p:cNvSpPr>
          <p:nvPr/>
        </p:nvSpPr>
        <p:spPr bwMode="auto">
          <a:xfrm>
            <a:off x="3505200" y="3914775"/>
            <a:ext cx="2133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200" b="1"/>
              <a:t>Sustainable Phase</a:t>
            </a:r>
          </a:p>
        </p:txBody>
      </p:sp>
      <p:sp>
        <p:nvSpPr>
          <p:cNvPr id="24592" name="TextBox 17">
            <a:extLst>
              <a:ext uri="{FF2B5EF4-FFF2-40B4-BE49-F238E27FC236}">
                <a16:creationId xmlns:a16="http://schemas.microsoft.com/office/drawing/2014/main" id="{690E2BCE-A2E0-C3A3-E1A3-31D4E315063F}"/>
              </a:ext>
            </a:extLst>
          </p:cNvPr>
          <p:cNvSpPr txBox="1">
            <a:spLocks noChangeArrowheads="1"/>
          </p:cNvSpPr>
          <p:nvPr/>
        </p:nvSpPr>
        <p:spPr bwMode="auto">
          <a:xfrm>
            <a:off x="5943600" y="3914775"/>
            <a:ext cx="2133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200" b="1"/>
              <a:t>Technical Excellence</a:t>
            </a:r>
          </a:p>
        </p:txBody>
      </p:sp>
      <p:sp>
        <p:nvSpPr>
          <p:cNvPr id="24593" name="TextBox 18">
            <a:extLst>
              <a:ext uri="{FF2B5EF4-FFF2-40B4-BE49-F238E27FC236}">
                <a16:creationId xmlns:a16="http://schemas.microsoft.com/office/drawing/2014/main" id="{7FC024D6-2F44-4965-AFF1-62243727D064}"/>
              </a:ext>
            </a:extLst>
          </p:cNvPr>
          <p:cNvSpPr txBox="1">
            <a:spLocks noChangeArrowheads="1"/>
          </p:cNvSpPr>
          <p:nvPr/>
        </p:nvSpPr>
        <p:spPr bwMode="auto">
          <a:xfrm>
            <a:off x="1066800" y="4905375"/>
            <a:ext cx="2133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200" b="1"/>
              <a:t>Keep it simple</a:t>
            </a:r>
          </a:p>
        </p:txBody>
      </p:sp>
      <p:sp>
        <p:nvSpPr>
          <p:cNvPr id="24594" name="TextBox 19">
            <a:extLst>
              <a:ext uri="{FF2B5EF4-FFF2-40B4-BE49-F238E27FC236}">
                <a16:creationId xmlns:a16="http://schemas.microsoft.com/office/drawing/2014/main" id="{C48C822F-C9D3-3DED-ED58-6E14926CD097}"/>
              </a:ext>
            </a:extLst>
          </p:cNvPr>
          <p:cNvSpPr txBox="1">
            <a:spLocks noChangeArrowheads="1"/>
          </p:cNvSpPr>
          <p:nvPr/>
        </p:nvSpPr>
        <p:spPr bwMode="auto">
          <a:xfrm>
            <a:off x="3429000" y="4953000"/>
            <a:ext cx="2133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200" b="1"/>
              <a:t>Self Organization</a:t>
            </a:r>
          </a:p>
        </p:txBody>
      </p:sp>
      <p:sp>
        <p:nvSpPr>
          <p:cNvPr id="24595" name="TextBox 20">
            <a:extLst>
              <a:ext uri="{FF2B5EF4-FFF2-40B4-BE49-F238E27FC236}">
                <a16:creationId xmlns:a16="http://schemas.microsoft.com/office/drawing/2014/main" id="{7187B382-AB72-10A3-533B-8EF515170180}"/>
              </a:ext>
            </a:extLst>
          </p:cNvPr>
          <p:cNvSpPr txBox="1">
            <a:spLocks noChangeArrowheads="1"/>
          </p:cNvSpPr>
          <p:nvPr/>
        </p:nvSpPr>
        <p:spPr bwMode="auto">
          <a:xfrm>
            <a:off x="6019800" y="4905375"/>
            <a:ext cx="2133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200" b="1"/>
              <a:t>Inspect &amp; Adapt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Content Placeholder 1">
            <a:extLst>
              <a:ext uri="{FF2B5EF4-FFF2-40B4-BE49-F238E27FC236}">
                <a16:creationId xmlns:a16="http://schemas.microsoft.com/office/drawing/2014/main" id="{12E5EB69-2E90-5DEC-E6DA-A75C6312161E}"/>
              </a:ext>
            </a:extLst>
          </p:cNvPr>
          <p:cNvSpPr>
            <a:spLocks noGrp="1"/>
          </p:cNvSpPr>
          <p:nvPr>
            <p:ph idx="1"/>
          </p:nvPr>
        </p:nvSpPr>
        <p:spPr>
          <a:xfrm>
            <a:off x="304800" y="1493838"/>
            <a:ext cx="8229600" cy="4525962"/>
          </a:xfrm>
        </p:spPr>
        <p:txBody>
          <a:bodyPr/>
          <a:lstStyle/>
          <a:p>
            <a:pPr fontAlgn="base">
              <a:spcAft>
                <a:spcPct val="0"/>
              </a:spcAft>
              <a:buFont typeface="Arial" pitchFamily="34" charset="0"/>
              <a:buChar char="•"/>
            </a:pPr>
            <a:r>
              <a:rPr lang="en-US" altLang="en-US"/>
              <a:t>Agile Manifesto was not actionable</a:t>
            </a:r>
          </a:p>
          <a:p>
            <a:pPr fontAlgn="base">
              <a:spcAft>
                <a:spcPct val="0"/>
              </a:spcAft>
              <a:buFont typeface="Arial" pitchFamily="34" charset="0"/>
              <a:buChar char="•"/>
            </a:pPr>
            <a:r>
              <a:rPr lang="en-US" altLang="en-US"/>
              <a:t>To support teams making Agile transitions, actionable items were needed.</a:t>
            </a:r>
          </a:p>
          <a:p>
            <a:pPr fontAlgn="base">
              <a:spcAft>
                <a:spcPct val="0"/>
              </a:spcAft>
              <a:buFont typeface="Arial" pitchFamily="34" charset="0"/>
              <a:buChar char="•"/>
            </a:pPr>
            <a:r>
              <a:rPr lang="en-US" altLang="en-US"/>
              <a:t>The original signatories of Agile Manifesto augmented the four values with 12 Agile principles behind the  Agile Manifesto</a:t>
            </a:r>
          </a:p>
          <a:p>
            <a:pPr fontAlgn="base">
              <a:spcAft>
                <a:spcPct val="0"/>
              </a:spcAft>
              <a:buFont typeface="Arial" pitchFamily="34" charset="0"/>
              <a:buChar char="•"/>
            </a:pPr>
            <a:endParaRPr lang="en-US" altLang="en-US"/>
          </a:p>
          <a:p>
            <a:pPr fontAlgn="base">
              <a:spcAft>
                <a:spcPct val="0"/>
              </a:spcAft>
              <a:buFont typeface="Arial" pitchFamily="34" charset="0"/>
              <a:buChar char="•"/>
            </a:pPr>
            <a:r>
              <a:rPr lang="en-US" altLang="en-US" b="1"/>
              <a:t>Differentiate between Value, Principle, Practice</a:t>
            </a:r>
          </a:p>
          <a:p>
            <a:pPr fontAlgn="base">
              <a:spcAft>
                <a:spcPct val="0"/>
              </a:spcAft>
              <a:buFont typeface="Arial" pitchFamily="34" charset="0"/>
              <a:buChar char="•"/>
            </a:pPr>
            <a:r>
              <a:rPr lang="en-US" altLang="en-US" b="1"/>
              <a:t>4 Agile values ,12 Agile Principles and many Agile Practices</a:t>
            </a:r>
          </a:p>
          <a:p>
            <a:pPr fontAlgn="base">
              <a:spcAft>
                <a:spcPct val="0"/>
              </a:spcAft>
              <a:buFont typeface="Arial" pitchFamily="34" charset="0"/>
              <a:buChar char="•"/>
            </a:pPr>
            <a:endParaRPr lang="en-US" altLang="en-US"/>
          </a:p>
          <a:p>
            <a:pPr fontAlgn="base">
              <a:spcAft>
                <a:spcPct val="0"/>
              </a:spcAft>
              <a:buFont typeface="Arial" pitchFamily="34" charset="0"/>
              <a:buChar char="•"/>
            </a:pPr>
            <a:endParaRPr lang="en-US" altLang="en-US"/>
          </a:p>
        </p:txBody>
      </p:sp>
      <p:sp>
        <p:nvSpPr>
          <p:cNvPr id="3" name="Content Placeholder 2">
            <a:extLst>
              <a:ext uri="{FF2B5EF4-FFF2-40B4-BE49-F238E27FC236}">
                <a16:creationId xmlns:a16="http://schemas.microsoft.com/office/drawing/2014/main" id="{1AADBFCA-E3A4-6BC9-F7AF-466A74E86046}"/>
              </a:ext>
            </a:extLst>
          </p:cNvPr>
          <p:cNvSpPr>
            <a:spLocks noGrp="1"/>
          </p:cNvSpPr>
          <p:nvPr>
            <p:ph sz="quarter" idx="10"/>
          </p:nvPr>
        </p:nvSpPr>
        <p:spPr/>
        <p:txBody>
          <a:bodyPr/>
          <a:lstStyle/>
          <a:p>
            <a:pPr>
              <a:buFont typeface="Arial" charset="0"/>
              <a:buNone/>
              <a:defRPr/>
            </a:pPr>
            <a:r>
              <a:rPr lang="en-US" dirty="0"/>
              <a:t>Augmentation of Agile Manifesto </a:t>
            </a:r>
          </a:p>
        </p:txBody>
      </p:sp>
      <p:sp>
        <p:nvSpPr>
          <p:cNvPr id="4" name="Date Placeholder 3">
            <a:extLst>
              <a:ext uri="{FF2B5EF4-FFF2-40B4-BE49-F238E27FC236}">
                <a16:creationId xmlns:a16="http://schemas.microsoft.com/office/drawing/2014/main" id="{600D4C75-97AB-126A-6CF7-64A311E5556C}"/>
              </a:ext>
            </a:extLst>
          </p:cNvPr>
          <p:cNvSpPr>
            <a:spLocks noGrp="1"/>
          </p:cNvSpPr>
          <p:nvPr>
            <p:ph type="dt" sz="quarter" idx="11"/>
          </p:nvPr>
        </p:nvSpPr>
        <p:spPr/>
        <p:txBody>
          <a:bodyPr/>
          <a:lstStyle/>
          <a:p>
            <a:pPr>
              <a:defRPr/>
            </a:pPr>
            <a:fld id="{DEF672C2-CEDB-A649-84A5-F26E533940D6}" type="datetime1">
              <a:rPr lang="en-US" smtClean="0"/>
              <a:t>8/7/24</a:t>
            </a:fld>
            <a:endParaRPr lang="en-US" dirty="0"/>
          </a:p>
        </p:txBody>
      </p:sp>
      <p:sp>
        <p:nvSpPr>
          <p:cNvPr id="5" name="Footer Placeholder 4">
            <a:extLst>
              <a:ext uri="{FF2B5EF4-FFF2-40B4-BE49-F238E27FC236}">
                <a16:creationId xmlns:a16="http://schemas.microsoft.com/office/drawing/2014/main" id="{D7F8FA6B-F345-241B-64F7-B3495EE0A247}"/>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9409578C-7FF1-F8D5-E209-2B07BC265308}"/>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7E8C5B7-5963-9540-87D8-09745DA4E903}" type="slidenum">
              <a:rPr lang="en-US" altLang="en-US">
                <a:solidFill>
                  <a:srgbClr val="898989"/>
                </a:solidFill>
              </a:rPr>
              <a:pPr eaLnBrk="1" hangingPunct="1"/>
              <a:t>12</a:t>
            </a:fld>
            <a:endParaRPr lang="en-US" altLang="en-US">
              <a:solidFill>
                <a:srgbClr val="898989"/>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FC804B9-528A-9CF9-AE01-91514703D8F9}"/>
              </a:ext>
            </a:extLst>
          </p:cNvPr>
          <p:cNvSpPr>
            <a:spLocks noGrp="1"/>
          </p:cNvSpPr>
          <p:nvPr>
            <p:ph sz="quarter" idx="10"/>
          </p:nvPr>
        </p:nvSpPr>
        <p:spPr/>
        <p:txBody>
          <a:bodyPr rtlCol="0"/>
          <a:lstStyle/>
          <a:p>
            <a:pPr eaLnBrk="1" fontAlgn="auto" hangingPunct="1">
              <a:spcAft>
                <a:spcPts val="0"/>
              </a:spcAft>
              <a:defRPr/>
            </a:pPr>
            <a:r>
              <a:rPr lang="en-US" dirty="0"/>
              <a:t>Agile Principles (Not Official)</a:t>
            </a:r>
          </a:p>
        </p:txBody>
      </p:sp>
      <p:sp>
        <p:nvSpPr>
          <p:cNvPr id="2" name="Date Placeholder 1">
            <a:extLst>
              <a:ext uri="{FF2B5EF4-FFF2-40B4-BE49-F238E27FC236}">
                <a16:creationId xmlns:a16="http://schemas.microsoft.com/office/drawing/2014/main" id="{EAB93105-FE67-D388-723A-507D0C554ABC}"/>
              </a:ext>
            </a:extLst>
          </p:cNvPr>
          <p:cNvSpPr>
            <a:spLocks noGrp="1"/>
          </p:cNvSpPr>
          <p:nvPr>
            <p:ph type="dt" sz="half" idx="11"/>
          </p:nvPr>
        </p:nvSpPr>
        <p:spPr>
          <a:xfrm>
            <a:off x="676404" y="6476208"/>
            <a:ext cx="1914395" cy="245267"/>
          </a:xfrm>
        </p:spPr>
        <p:txBody>
          <a:bodyPr/>
          <a:lstStyle/>
          <a:p>
            <a:pPr>
              <a:defRPr/>
            </a:pPr>
            <a:fld id="{20AB372E-3830-AF40-8274-B939F040DC56}" type="datetime1">
              <a:rPr lang="en-US" smtClean="0"/>
              <a:t>8/7/24</a:t>
            </a:fld>
            <a:endParaRPr lang="en-US" dirty="0"/>
          </a:p>
        </p:txBody>
      </p:sp>
      <p:sp>
        <p:nvSpPr>
          <p:cNvPr id="3" name="Footer Placeholder 2">
            <a:extLst>
              <a:ext uri="{FF2B5EF4-FFF2-40B4-BE49-F238E27FC236}">
                <a16:creationId xmlns:a16="http://schemas.microsoft.com/office/drawing/2014/main" id="{BD5596B9-F16F-0494-9E43-B359DA894379}"/>
              </a:ext>
            </a:extLst>
          </p:cNvPr>
          <p:cNvSpPr>
            <a:spLocks noGrp="1"/>
          </p:cNvSpPr>
          <p:nvPr>
            <p:ph type="ftr" sz="quarter" idx="12"/>
          </p:nvPr>
        </p:nvSpPr>
        <p:spPr/>
        <p:txBody>
          <a:bodyPr/>
          <a:lstStyle/>
          <a:p>
            <a:pPr>
              <a:defRPr/>
            </a:pPr>
            <a:r>
              <a:rPr lang="en-US"/>
              <a:t>Se ZG 544 - Agile Software Process</a:t>
            </a:r>
            <a:endParaRPr lang="en-US" dirty="0"/>
          </a:p>
        </p:txBody>
      </p:sp>
      <p:sp>
        <p:nvSpPr>
          <p:cNvPr id="5" name="Slide Number Placeholder 4">
            <a:extLst>
              <a:ext uri="{FF2B5EF4-FFF2-40B4-BE49-F238E27FC236}">
                <a16:creationId xmlns:a16="http://schemas.microsoft.com/office/drawing/2014/main" id="{59787F40-F702-40CA-ED40-847330F113B2}"/>
              </a:ext>
            </a:extLst>
          </p:cNvPr>
          <p:cNvSpPr>
            <a:spLocks noGrp="1"/>
          </p:cNvSpPr>
          <p:nvPr>
            <p:ph type="sldNum" sz="quarter" idx="13"/>
          </p:nvPr>
        </p:nvSpPr>
        <p:spPr/>
        <p:txBody>
          <a:bodyPr/>
          <a:lstStyle/>
          <a:p>
            <a:fld id="{2D0BAB35-AC10-3147-A6D3-A20A18A318F8}" type="slidenum">
              <a:rPr lang="en-US" altLang="en-US" smtClean="0"/>
              <a:pPr/>
              <a:t>13</a:t>
            </a:fld>
            <a:endParaRPr lang="en-US" altLang="en-US" dirty="0"/>
          </a:p>
        </p:txBody>
      </p:sp>
      <p:sp>
        <p:nvSpPr>
          <p:cNvPr id="7" name="TextBox 6">
            <a:extLst>
              <a:ext uri="{FF2B5EF4-FFF2-40B4-BE49-F238E27FC236}">
                <a16:creationId xmlns:a16="http://schemas.microsoft.com/office/drawing/2014/main" id="{1F9181B0-F989-81DF-E802-C0D1FFE1ED22}"/>
              </a:ext>
            </a:extLst>
          </p:cNvPr>
          <p:cNvSpPr txBox="1"/>
          <p:nvPr/>
        </p:nvSpPr>
        <p:spPr>
          <a:xfrm>
            <a:off x="444500" y="1337488"/>
            <a:ext cx="8242300" cy="1138773"/>
          </a:xfrm>
          <a:prstGeom prst="rect">
            <a:avLst/>
          </a:prstGeom>
          <a:noFill/>
        </p:spPr>
        <p:txBody>
          <a:bodyPr wrap="square">
            <a:spAutoFit/>
          </a:bodyPr>
          <a:lstStyle/>
          <a:p>
            <a:endParaRPr lang="en-US" dirty="0"/>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endParaRPr lang="en-US" sz="1600" dirty="0"/>
          </a:p>
          <a:p>
            <a:endParaRPr lang="en-US" dirty="0"/>
          </a:p>
        </p:txBody>
      </p:sp>
      <p:sp>
        <p:nvSpPr>
          <p:cNvPr id="8" name="TextBox 7">
            <a:extLst>
              <a:ext uri="{FF2B5EF4-FFF2-40B4-BE49-F238E27FC236}">
                <a16:creationId xmlns:a16="http://schemas.microsoft.com/office/drawing/2014/main" id="{AA989B2A-45DC-350F-074E-E784DE313F31}"/>
              </a:ext>
            </a:extLst>
          </p:cNvPr>
          <p:cNvSpPr txBox="1"/>
          <p:nvPr/>
        </p:nvSpPr>
        <p:spPr>
          <a:xfrm>
            <a:off x="457200" y="1473200"/>
            <a:ext cx="4216400" cy="4493538"/>
          </a:xfrm>
          <a:prstGeom prst="rect">
            <a:avLst/>
          </a:prstGeom>
          <a:noFill/>
        </p:spPr>
        <p:txBody>
          <a:bodyPr wrap="square">
            <a:spAutoFit/>
          </a:bodyPr>
          <a:lstStyle/>
          <a:p>
            <a:r>
              <a:rPr lang="en-US" sz="2400" b="1" dirty="0">
                <a:effectLst/>
                <a:latin typeface="Times New Roman" panose="02020603050405020304" pitchFamily="18" charset="0"/>
                <a:cs typeface="Times New Roman" panose="02020603050405020304" pitchFamily="18" charset="0"/>
              </a:rPr>
              <a:t>Organizational</a:t>
            </a:r>
          </a:p>
          <a:p>
            <a:pPr>
              <a:spcAft>
                <a:spcPts val="1200"/>
              </a:spcAft>
            </a:pPr>
            <a:r>
              <a:rPr lang="en-US" sz="2400" dirty="0">
                <a:effectLst/>
                <a:latin typeface="Times New Roman" panose="02020603050405020304" pitchFamily="18" charset="0"/>
                <a:cs typeface="Times New Roman" panose="02020603050405020304" pitchFamily="18" charset="0"/>
              </a:rPr>
              <a:t>1</a:t>
            </a:r>
            <a:r>
              <a:rPr lang="en-US" dirty="0">
                <a:effectLst/>
                <a:latin typeface="Times New Roman" panose="02020603050405020304" pitchFamily="18" charset="0"/>
                <a:cs typeface="Times New Roman" panose="02020603050405020304" pitchFamily="18" charset="0"/>
              </a:rPr>
              <a:t> </a:t>
            </a:r>
            <a:r>
              <a:rPr lang="en-US" sz="2400" dirty="0">
                <a:effectLst/>
                <a:latin typeface="Times New Roman" panose="02020603050405020304" pitchFamily="18" charset="0"/>
                <a:cs typeface="Times New Roman" panose="02020603050405020304" pitchFamily="18" charset="0"/>
              </a:rPr>
              <a:t>Put the customer at the center.</a:t>
            </a:r>
          </a:p>
          <a:p>
            <a:pPr>
              <a:spcAft>
                <a:spcPts val="1200"/>
              </a:spcAft>
            </a:pPr>
            <a:r>
              <a:rPr lang="en-US" sz="2400" dirty="0">
                <a:effectLst/>
                <a:latin typeface="Times New Roman" panose="02020603050405020304" pitchFamily="18" charset="0"/>
                <a:cs typeface="Times New Roman" panose="02020603050405020304" pitchFamily="18" charset="0"/>
              </a:rPr>
              <a:t>2 Let the team self-organize.</a:t>
            </a:r>
          </a:p>
          <a:p>
            <a:pPr>
              <a:spcAft>
                <a:spcPts val="1200"/>
              </a:spcAft>
            </a:pPr>
            <a:r>
              <a:rPr lang="en-US" sz="2400" dirty="0">
                <a:effectLst/>
                <a:latin typeface="Times New Roman" panose="02020603050405020304" pitchFamily="18" charset="0"/>
                <a:cs typeface="Times New Roman" panose="02020603050405020304" pitchFamily="18" charset="0"/>
              </a:rPr>
              <a:t>3 Work at a sustainable pace.</a:t>
            </a:r>
          </a:p>
          <a:p>
            <a:pPr>
              <a:spcAft>
                <a:spcPts val="1200"/>
              </a:spcAft>
            </a:pPr>
            <a:r>
              <a:rPr lang="en-US" sz="2400" dirty="0">
                <a:effectLst/>
                <a:latin typeface="Times New Roman" panose="02020603050405020304" pitchFamily="18" charset="0"/>
                <a:cs typeface="Times New Roman" panose="02020603050405020304" pitchFamily="18" charset="0"/>
              </a:rPr>
              <a:t>4 Develop minimal software</a:t>
            </a:r>
            <a:r>
              <a:rPr lang="en-US" dirty="0">
                <a:effectLst/>
                <a:latin typeface="Times New Roman" panose="02020603050405020304" pitchFamily="18" charset="0"/>
                <a:cs typeface="Times New Roman" panose="02020603050405020304" pitchFamily="18" charset="0"/>
              </a:rPr>
              <a:t>:</a:t>
            </a:r>
          </a:p>
          <a:p>
            <a:pPr lvl="1">
              <a:spcAft>
                <a:spcPts val="1200"/>
              </a:spcAft>
            </a:pPr>
            <a:r>
              <a:rPr lang="en-US" dirty="0">
                <a:effectLst/>
                <a:latin typeface="Times New Roman" panose="02020603050405020304" pitchFamily="18" charset="0"/>
                <a:cs typeface="Times New Roman" panose="02020603050405020304" pitchFamily="18" charset="0"/>
              </a:rPr>
              <a:t>4.1 Produce minimal functionality.</a:t>
            </a:r>
          </a:p>
          <a:p>
            <a:pPr lvl="1">
              <a:spcAft>
                <a:spcPts val="1200"/>
              </a:spcAft>
            </a:pPr>
            <a:r>
              <a:rPr lang="en-US" dirty="0">
                <a:effectLst/>
                <a:latin typeface="Times New Roman" panose="02020603050405020304" pitchFamily="18" charset="0"/>
                <a:cs typeface="Times New Roman" panose="02020603050405020304" pitchFamily="18" charset="0"/>
              </a:rPr>
              <a:t>4.2 Produce only the product requested.</a:t>
            </a:r>
          </a:p>
          <a:p>
            <a:pPr lvl="1">
              <a:spcAft>
                <a:spcPts val="1200"/>
              </a:spcAft>
            </a:pPr>
            <a:r>
              <a:rPr lang="en-US" dirty="0">
                <a:effectLst/>
                <a:latin typeface="Times New Roman" panose="02020603050405020304" pitchFamily="18" charset="0"/>
                <a:cs typeface="Times New Roman" panose="02020603050405020304" pitchFamily="18" charset="0"/>
              </a:rPr>
              <a:t>4.3 Develop only code and tests.</a:t>
            </a:r>
          </a:p>
          <a:p>
            <a:pPr>
              <a:spcAft>
                <a:spcPts val="1200"/>
              </a:spcAft>
            </a:pPr>
            <a:r>
              <a:rPr lang="en-US" dirty="0">
                <a:effectLst/>
                <a:latin typeface="Times New Roman" panose="02020603050405020304" pitchFamily="18" charset="0"/>
                <a:cs typeface="Times New Roman" panose="02020603050405020304" pitchFamily="18" charset="0"/>
              </a:rPr>
              <a:t>5 </a:t>
            </a:r>
            <a:r>
              <a:rPr lang="en-US" sz="2400" dirty="0">
                <a:effectLst/>
                <a:latin typeface="Times New Roman" panose="02020603050405020304" pitchFamily="18" charset="0"/>
                <a:cs typeface="Times New Roman" panose="02020603050405020304" pitchFamily="18" charset="0"/>
              </a:rPr>
              <a:t>Accept Change</a:t>
            </a:r>
          </a:p>
        </p:txBody>
      </p:sp>
      <p:sp>
        <p:nvSpPr>
          <p:cNvPr id="10" name="TextBox 9">
            <a:extLst>
              <a:ext uri="{FF2B5EF4-FFF2-40B4-BE49-F238E27FC236}">
                <a16:creationId xmlns:a16="http://schemas.microsoft.com/office/drawing/2014/main" id="{4378E7BF-59D7-74E5-B124-E40EDDFCE38B}"/>
              </a:ext>
            </a:extLst>
          </p:cNvPr>
          <p:cNvSpPr txBox="1"/>
          <p:nvPr/>
        </p:nvSpPr>
        <p:spPr>
          <a:xfrm>
            <a:off x="4565650" y="1473200"/>
            <a:ext cx="4572000" cy="4247317"/>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Technical</a:t>
            </a:r>
          </a:p>
          <a:p>
            <a:pPr>
              <a:spcAft>
                <a:spcPts val="1200"/>
              </a:spcAft>
            </a:pPr>
            <a:r>
              <a:rPr lang="en-US" sz="2400" dirty="0">
                <a:latin typeface="Times New Roman" panose="02020603050405020304" pitchFamily="18" charset="0"/>
                <a:cs typeface="Times New Roman" panose="02020603050405020304" pitchFamily="18" charset="0"/>
              </a:rPr>
              <a:t>6 Develop iteratively:</a:t>
            </a:r>
          </a:p>
          <a:p>
            <a:pPr lvl="1">
              <a:spcAft>
                <a:spcPts val="1200"/>
              </a:spcAft>
            </a:pPr>
            <a:r>
              <a:rPr lang="en-US" dirty="0">
                <a:latin typeface="Times New Roman" panose="02020603050405020304" pitchFamily="18" charset="0"/>
                <a:cs typeface="Times New Roman" panose="02020603050405020304" pitchFamily="18" charset="0"/>
              </a:rPr>
              <a:t>6.1 Produce frequent working iterations.</a:t>
            </a:r>
          </a:p>
          <a:p>
            <a:pPr lvl="1">
              <a:spcAft>
                <a:spcPts val="1200"/>
              </a:spcAft>
            </a:pPr>
            <a:r>
              <a:rPr lang="en-US" dirty="0">
                <a:latin typeface="Times New Roman" panose="02020603050405020304" pitchFamily="18" charset="0"/>
                <a:cs typeface="Times New Roman" panose="02020603050405020304" pitchFamily="18" charset="0"/>
              </a:rPr>
              <a:t>6.2 Freeze requirements during iterations.</a:t>
            </a:r>
          </a:p>
          <a:p>
            <a:pPr>
              <a:spcAft>
                <a:spcPts val="1200"/>
              </a:spcAft>
            </a:pPr>
            <a:r>
              <a:rPr lang="en-US" sz="2400" dirty="0">
                <a:latin typeface="Times New Roman" panose="02020603050405020304" pitchFamily="18" charset="0"/>
                <a:cs typeface="Times New Roman" panose="02020603050405020304" pitchFamily="18" charset="0"/>
              </a:rPr>
              <a:t>7 Treat tests as a key resource:</a:t>
            </a:r>
          </a:p>
          <a:p>
            <a:pPr lvl="1">
              <a:spcAft>
                <a:spcPts val="1200"/>
              </a:spcAft>
            </a:pPr>
            <a:r>
              <a:rPr lang="en-US" dirty="0">
                <a:latin typeface="Times New Roman" panose="02020603050405020304" pitchFamily="18" charset="0"/>
                <a:cs typeface="Times New Roman" panose="02020603050405020304" pitchFamily="18" charset="0"/>
              </a:rPr>
              <a:t>7.1 Do not start any new development until all tests pass.</a:t>
            </a:r>
          </a:p>
          <a:p>
            <a:pPr lvl="1">
              <a:spcAft>
                <a:spcPts val="1200"/>
              </a:spcAft>
            </a:pPr>
            <a:r>
              <a:rPr lang="en-US" dirty="0">
                <a:latin typeface="Times New Roman" panose="02020603050405020304" pitchFamily="18" charset="0"/>
                <a:cs typeface="Times New Roman" panose="02020603050405020304" pitchFamily="18" charset="0"/>
              </a:rPr>
              <a:t>7.2 Test first.</a:t>
            </a:r>
          </a:p>
          <a:p>
            <a:pPr>
              <a:spcAft>
                <a:spcPts val="1200"/>
              </a:spcAft>
            </a:pPr>
            <a:r>
              <a:rPr lang="en-US" sz="2400" dirty="0">
                <a:latin typeface="Times New Roman" panose="02020603050405020304" pitchFamily="18" charset="0"/>
                <a:cs typeface="Times New Roman" panose="02020603050405020304" pitchFamily="18" charset="0"/>
              </a:rPr>
              <a:t>8 Express requirements through user stories or scenarios.</a:t>
            </a:r>
          </a:p>
        </p:txBody>
      </p:sp>
      <p:sp>
        <p:nvSpPr>
          <p:cNvPr id="12" name="TextBox 11">
            <a:extLst>
              <a:ext uri="{FF2B5EF4-FFF2-40B4-BE49-F238E27FC236}">
                <a16:creationId xmlns:a16="http://schemas.microsoft.com/office/drawing/2014/main" id="{5E1A6B09-F478-03FA-EB8F-5F9AEBC8CAB4}"/>
              </a:ext>
            </a:extLst>
          </p:cNvPr>
          <p:cNvSpPr txBox="1"/>
          <p:nvPr/>
        </p:nvSpPr>
        <p:spPr>
          <a:xfrm>
            <a:off x="457200" y="6260764"/>
            <a:ext cx="2311400" cy="215444"/>
          </a:xfrm>
          <a:prstGeom prst="rect">
            <a:avLst/>
          </a:prstGeom>
          <a:noFill/>
        </p:spPr>
        <p:txBody>
          <a:bodyPr wrap="square">
            <a:spAutoFit/>
          </a:bodyPr>
          <a:lstStyle/>
          <a:p>
            <a:r>
              <a:rPr lang="en-US" sz="800" dirty="0"/>
              <a:t>Ref: Meyer2014_Book_Agile</a:t>
            </a:r>
          </a:p>
        </p:txBody>
      </p:sp>
    </p:spTree>
    <p:extLst>
      <p:ext uri="{BB962C8B-B14F-4D97-AF65-F5344CB8AC3E}">
        <p14:creationId xmlns:p14="http://schemas.microsoft.com/office/powerpoint/2010/main" val="4066407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FC804B9-528A-9CF9-AE01-91514703D8F9}"/>
              </a:ext>
            </a:extLst>
          </p:cNvPr>
          <p:cNvSpPr>
            <a:spLocks noGrp="1"/>
          </p:cNvSpPr>
          <p:nvPr>
            <p:ph sz="quarter" idx="10"/>
          </p:nvPr>
        </p:nvSpPr>
        <p:spPr/>
        <p:txBody>
          <a:bodyPr rtlCol="0"/>
          <a:lstStyle/>
          <a:p>
            <a:pPr eaLnBrk="1" fontAlgn="auto" hangingPunct="1">
              <a:spcAft>
                <a:spcPts val="0"/>
              </a:spcAft>
              <a:defRPr/>
            </a:pPr>
            <a:r>
              <a:rPr lang="en-US" dirty="0"/>
              <a:t>Agile Practices</a:t>
            </a:r>
          </a:p>
        </p:txBody>
      </p:sp>
      <p:sp>
        <p:nvSpPr>
          <p:cNvPr id="2" name="Date Placeholder 1">
            <a:extLst>
              <a:ext uri="{FF2B5EF4-FFF2-40B4-BE49-F238E27FC236}">
                <a16:creationId xmlns:a16="http://schemas.microsoft.com/office/drawing/2014/main" id="{EAB93105-FE67-D388-723A-507D0C554ABC}"/>
              </a:ext>
            </a:extLst>
          </p:cNvPr>
          <p:cNvSpPr>
            <a:spLocks noGrp="1"/>
          </p:cNvSpPr>
          <p:nvPr>
            <p:ph type="dt" sz="half" idx="11"/>
          </p:nvPr>
        </p:nvSpPr>
        <p:spPr/>
        <p:txBody>
          <a:bodyPr/>
          <a:lstStyle/>
          <a:p>
            <a:pPr>
              <a:defRPr/>
            </a:pPr>
            <a:fld id="{34676A76-FB15-0F4D-9AD2-99F4B0908821}" type="datetime1">
              <a:rPr lang="en-US" smtClean="0"/>
              <a:t>8/7/24</a:t>
            </a:fld>
            <a:endParaRPr lang="en-US" dirty="0"/>
          </a:p>
        </p:txBody>
      </p:sp>
      <p:sp>
        <p:nvSpPr>
          <p:cNvPr id="3" name="Footer Placeholder 2">
            <a:extLst>
              <a:ext uri="{FF2B5EF4-FFF2-40B4-BE49-F238E27FC236}">
                <a16:creationId xmlns:a16="http://schemas.microsoft.com/office/drawing/2014/main" id="{BD5596B9-F16F-0494-9E43-B359DA894379}"/>
              </a:ext>
            </a:extLst>
          </p:cNvPr>
          <p:cNvSpPr>
            <a:spLocks noGrp="1"/>
          </p:cNvSpPr>
          <p:nvPr>
            <p:ph type="ftr" sz="quarter" idx="12"/>
          </p:nvPr>
        </p:nvSpPr>
        <p:spPr/>
        <p:txBody>
          <a:bodyPr/>
          <a:lstStyle/>
          <a:p>
            <a:pPr>
              <a:defRPr/>
            </a:pPr>
            <a:r>
              <a:rPr lang="en-US"/>
              <a:t>Se ZG 544 - Agile Software Process</a:t>
            </a:r>
            <a:endParaRPr lang="en-US" dirty="0"/>
          </a:p>
        </p:txBody>
      </p:sp>
      <p:sp>
        <p:nvSpPr>
          <p:cNvPr id="5" name="Slide Number Placeholder 4">
            <a:extLst>
              <a:ext uri="{FF2B5EF4-FFF2-40B4-BE49-F238E27FC236}">
                <a16:creationId xmlns:a16="http://schemas.microsoft.com/office/drawing/2014/main" id="{59787F40-F702-40CA-ED40-847330F113B2}"/>
              </a:ext>
            </a:extLst>
          </p:cNvPr>
          <p:cNvSpPr>
            <a:spLocks noGrp="1"/>
          </p:cNvSpPr>
          <p:nvPr>
            <p:ph type="sldNum" sz="quarter" idx="13"/>
          </p:nvPr>
        </p:nvSpPr>
        <p:spPr/>
        <p:txBody>
          <a:bodyPr/>
          <a:lstStyle/>
          <a:p>
            <a:fld id="{2D0BAB35-AC10-3147-A6D3-A20A18A318F8}" type="slidenum">
              <a:rPr lang="en-US" altLang="en-US" smtClean="0"/>
              <a:pPr/>
              <a:t>14</a:t>
            </a:fld>
            <a:endParaRPr lang="en-US" altLang="en-US" dirty="0"/>
          </a:p>
        </p:txBody>
      </p:sp>
      <p:sp>
        <p:nvSpPr>
          <p:cNvPr id="7" name="TextBox 6">
            <a:extLst>
              <a:ext uri="{FF2B5EF4-FFF2-40B4-BE49-F238E27FC236}">
                <a16:creationId xmlns:a16="http://schemas.microsoft.com/office/drawing/2014/main" id="{1F9181B0-F989-81DF-E802-C0D1FFE1ED22}"/>
              </a:ext>
            </a:extLst>
          </p:cNvPr>
          <p:cNvSpPr txBox="1"/>
          <p:nvPr/>
        </p:nvSpPr>
        <p:spPr>
          <a:xfrm>
            <a:off x="457200" y="1093986"/>
            <a:ext cx="7480300" cy="5539978"/>
          </a:xfrm>
          <a:prstGeom prst="rect">
            <a:avLst/>
          </a:prstGeom>
          <a:noFill/>
        </p:spPr>
        <p:txBody>
          <a:bodyPr wrap="square">
            <a:spAutoFit/>
          </a:bodyPr>
          <a:lstStyle/>
          <a:p>
            <a:endParaRPr lang="en-US" dirty="0"/>
          </a:p>
          <a:p>
            <a:pPr marL="742950" lvl="1" indent="-285750">
              <a:buFont typeface="Arial" panose="020B0604020202020204" pitchFamily="34" charset="0"/>
              <a:buChar char="•"/>
            </a:pPr>
            <a:r>
              <a:rPr lang="en-US" dirty="0"/>
              <a:t>Agile Manifesto </a:t>
            </a:r>
            <a:r>
              <a:rPr lang="en-US" dirty="0">
                <a:sym typeface="Wingdings" pitchFamily="2" charset="2"/>
              </a:rPr>
              <a:t> </a:t>
            </a:r>
            <a:r>
              <a:rPr lang="en-US" dirty="0"/>
              <a:t>Agile Principles </a:t>
            </a:r>
            <a:r>
              <a:rPr lang="en-US" dirty="0">
                <a:sym typeface="Wingdings" pitchFamily="2" charset="2"/>
              </a:rPr>
              <a:t> </a:t>
            </a:r>
            <a:r>
              <a:rPr lang="en-US" dirty="0"/>
              <a:t>Agile Practices</a:t>
            </a:r>
          </a:p>
          <a:p>
            <a:pPr marL="742950" lvl="1" indent="-285750">
              <a:buFont typeface="Arial" panose="020B0604020202020204" pitchFamily="34" charset="0"/>
              <a:buChar char="•"/>
            </a:pPr>
            <a:r>
              <a:rPr lang="en-US" dirty="0"/>
              <a:t>Agile Practices </a:t>
            </a:r>
            <a:r>
              <a:rPr lang="en-US" dirty="0">
                <a:sym typeface="Wingdings" pitchFamily="2" charset="2"/>
              </a:rPr>
              <a:t> Project Outcome</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sz="2400" dirty="0"/>
              <a:t>Agile Practices</a:t>
            </a:r>
          </a:p>
          <a:p>
            <a:pPr lvl="1"/>
            <a:endParaRPr lang="en-US" dirty="0"/>
          </a:p>
          <a:p>
            <a:pPr marL="742950" lvl="1" indent="-285750">
              <a:buFont typeface="Arial" panose="020B0604020202020204" pitchFamily="34" charset="0"/>
              <a:buChar char="•"/>
            </a:pPr>
            <a:r>
              <a:rPr lang="en-US" dirty="0"/>
              <a:t>Sprint Planning, Product Backlog, Sprint Review, Planning Game, Frequent Delivery, Retrospective</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Definition of Done</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Whole Team, Osmotic Communication, Daily Scrum</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TDD, Pair Programming, Continuous Integration, 10-minutes Build</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sz="2400" dirty="0"/>
              <a:t>Agile methods/methodologies</a:t>
            </a:r>
          </a:p>
          <a:p>
            <a:pPr marL="742950" lvl="1" indent="-285750">
              <a:buFont typeface="Arial" panose="020B0604020202020204" pitchFamily="34" charset="0"/>
              <a:buChar char="•"/>
            </a:pPr>
            <a:r>
              <a:rPr lang="en-US" dirty="0"/>
              <a:t>Scrum, XP, Kanban, Crystal</a:t>
            </a:r>
            <a:endParaRPr lang="en-US" sz="1600" dirty="0"/>
          </a:p>
          <a:p>
            <a:endParaRPr lang="en-US" dirty="0"/>
          </a:p>
        </p:txBody>
      </p:sp>
    </p:spTree>
    <p:extLst>
      <p:ext uri="{BB962C8B-B14F-4D97-AF65-F5344CB8AC3E}">
        <p14:creationId xmlns:p14="http://schemas.microsoft.com/office/powerpoint/2010/main" val="3947761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E10B84-8905-421E-906D-BD74C7FDF1C4}"/>
              </a:ext>
            </a:extLst>
          </p:cNvPr>
          <p:cNvSpPr>
            <a:spLocks noGrp="1"/>
          </p:cNvSpPr>
          <p:nvPr>
            <p:ph idx="1"/>
          </p:nvPr>
        </p:nvSpPr>
        <p:spPr/>
        <p:txBody>
          <a:bodyPr/>
          <a:lstStyle/>
          <a:p>
            <a:r>
              <a:rPr lang="en-US" dirty="0"/>
              <a:t>Q1</a:t>
            </a:r>
          </a:p>
        </p:txBody>
      </p:sp>
      <p:sp>
        <p:nvSpPr>
          <p:cNvPr id="3" name="Content Placeholder 2">
            <a:extLst>
              <a:ext uri="{FF2B5EF4-FFF2-40B4-BE49-F238E27FC236}">
                <a16:creationId xmlns:a16="http://schemas.microsoft.com/office/drawing/2014/main" id="{8F8085FB-2F2B-7437-CE97-2B62527BBDA7}"/>
              </a:ext>
            </a:extLst>
          </p:cNvPr>
          <p:cNvSpPr>
            <a:spLocks noGrp="1"/>
          </p:cNvSpPr>
          <p:nvPr>
            <p:ph sz="quarter" idx="10"/>
          </p:nvPr>
        </p:nvSpPr>
        <p:spPr/>
        <p:txBody>
          <a:bodyPr/>
          <a:lstStyle/>
          <a:p>
            <a:r>
              <a:rPr lang="en-US" dirty="0"/>
              <a:t>Quiz</a:t>
            </a:r>
          </a:p>
        </p:txBody>
      </p:sp>
      <p:sp>
        <p:nvSpPr>
          <p:cNvPr id="4" name="Date Placeholder 3">
            <a:extLst>
              <a:ext uri="{FF2B5EF4-FFF2-40B4-BE49-F238E27FC236}">
                <a16:creationId xmlns:a16="http://schemas.microsoft.com/office/drawing/2014/main" id="{A8A60E9F-1943-3497-A710-E3F95D19C25E}"/>
              </a:ext>
            </a:extLst>
          </p:cNvPr>
          <p:cNvSpPr>
            <a:spLocks noGrp="1"/>
          </p:cNvSpPr>
          <p:nvPr>
            <p:ph type="dt" sz="half" idx="11"/>
          </p:nvPr>
        </p:nvSpPr>
        <p:spPr/>
        <p:txBody>
          <a:bodyPr/>
          <a:lstStyle/>
          <a:p>
            <a:pPr>
              <a:defRPr/>
            </a:pPr>
            <a:fld id="{0CA6A0A5-434A-A441-A4A8-5B3E44060B86}" type="datetime1">
              <a:rPr lang="en-US" smtClean="0"/>
              <a:t>8/7/24</a:t>
            </a:fld>
            <a:endParaRPr lang="en-US" dirty="0"/>
          </a:p>
        </p:txBody>
      </p:sp>
      <p:sp>
        <p:nvSpPr>
          <p:cNvPr id="5" name="Footer Placeholder 4">
            <a:extLst>
              <a:ext uri="{FF2B5EF4-FFF2-40B4-BE49-F238E27FC236}">
                <a16:creationId xmlns:a16="http://schemas.microsoft.com/office/drawing/2014/main" id="{4A0CBCFA-7D0D-1327-6A62-CCC7F9C6985B}"/>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5BD6306A-6D02-AD0C-01F4-2523B448B815}"/>
              </a:ext>
            </a:extLst>
          </p:cNvPr>
          <p:cNvSpPr>
            <a:spLocks noGrp="1"/>
          </p:cNvSpPr>
          <p:nvPr>
            <p:ph type="sldNum" sz="quarter" idx="13"/>
          </p:nvPr>
        </p:nvSpPr>
        <p:spPr/>
        <p:txBody>
          <a:bodyPr/>
          <a:lstStyle/>
          <a:p>
            <a:fld id="{94830E4F-3E7C-0243-B3E3-B70FD56A5A3D}" type="slidenum">
              <a:rPr lang="en-US" altLang="en-US" smtClean="0"/>
              <a:pPr/>
              <a:t>15</a:t>
            </a:fld>
            <a:endParaRPr lang="en-US" altLang="en-US"/>
          </a:p>
        </p:txBody>
      </p:sp>
    </p:spTree>
    <p:extLst>
      <p:ext uri="{BB962C8B-B14F-4D97-AF65-F5344CB8AC3E}">
        <p14:creationId xmlns:p14="http://schemas.microsoft.com/office/powerpoint/2010/main" val="951566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648C405-3ACC-4792-0AAF-81E788FF2AC2}"/>
              </a:ext>
            </a:extLst>
          </p:cNvPr>
          <p:cNvSpPr>
            <a:spLocks noGrp="1"/>
          </p:cNvSpPr>
          <p:nvPr>
            <p:ph sz="quarter" idx="10"/>
          </p:nvPr>
        </p:nvSpPr>
        <p:spPr/>
        <p:txBody>
          <a:bodyPr/>
          <a:lstStyle/>
          <a:p>
            <a:pPr>
              <a:buFont typeface="Arial" charset="0"/>
              <a:buNone/>
              <a:defRPr/>
            </a:pPr>
            <a:r>
              <a:rPr lang="en-US" dirty="0"/>
              <a:t>Principle 1</a:t>
            </a:r>
          </a:p>
        </p:txBody>
      </p:sp>
      <p:sp>
        <p:nvSpPr>
          <p:cNvPr id="3" name="Date Placeholder 2">
            <a:extLst>
              <a:ext uri="{FF2B5EF4-FFF2-40B4-BE49-F238E27FC236}">
                <a16:creationId xmlns:a16="http://schemas.microsoft.com/office/drawing/2014/main" id="{5252F7DB-8434-B2F4-1DC6-31487EDEAC0D}"/>
              </a:ext>
            </a:extLst>
          </p:cNvPr>
          <p:cNvSpPr>
            <a:spLocks noGrp="1"/>
          </p:cNvSpPr>
          <p:nvPr>
            <p:ph type="dt" sz="quarter" idx="11"/>
          </p:nvPr>
        </p:nvSpPr>
        <p:spPr/>
        <p:txBody>
          <a:bodyPr/>
          <a:lstStyle/>
          <a:p>
            <a:pPr>
              <a:defRPr/>
            </a:pPr>
            <a:fld id="{49AD9F58-5776-DC4E-96C0-2C51D99C0743}" type="datetime1">
              <a:rPr lang="en-US" smtClean="0"/>
              <a:t>8/7/24</a:t>
            </a:fld>
            <a:endParaRPr lang="en-US" dirty="0"/>
          </a:p>
        </p:txBody>
      </p:sp>
      <p:sp>
        <p:nvSpPr>
          <p:cNvPr id="4" name="Footer Placeholder 3">
            <a:extLst>
              <a:ext uri="{FF2B5EF4-FFF2-40B4-BE49-F238E27FC236}">
                <a16:creationId xmlns:a16="http://schemas.microsoft.com/office/drawing/2014/main" id="{4919FA88-6744-9934-910F-E5C39B8FC727}"/>
              </a:ext>
            </a:extLst>
          </p:cNvPr>
          <p:cNvSpPr>
            <a:spLocks noGrp="1"/>
          </p:cNvSpPr>
          <p:nvPr>
            <p:ph type="ftr" sz="quarter" idx="12"/>
          </p:nvPr>
        </p:nvSpPr>
        <p:spPr/>
        <p:txBody>
          <a:bodyPr/>
          <a:lstStyle/>
          <a:p>
            <a:pPr>
              <a:defRPr/>
            </a:pPr>
            <a:r>
              <a:rPr lang="it-IT"/>
              <a:t>Se ZG 544 - Agile Software Process</a:t>
            </a:r>
            <a:endParaRPr lang="en-US" dirty="0"/>
          </a:p>
        </p:txBody>
      </p:sp>
      <p:sp>
        <p:nvSpPr>
          <p:cNvPr id="5" name="Slide Number Placeholder 4">
            <a:extLst>
              <a:ext uri="{FF2B5EF4-FFF2-40B4-BE49-F238E27FC236}">
                <a16:creationId xmlns:a16="http://schemas.microsoft.com/office/drawing/2014/main" id="{967862B6-A355-A850-5A52-4A4275843CB5}"/>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F12FFE4-1EB5-204A-8470-3A5F84F024BF}" type="slidenum">
              <a:rPr lang="en-US" altLang="en-US">
                <a:solidFill>
                  <a:srgbClr val="898989"/>
                </a:solidFill>
              </a:rPr>
              <a:pPr eaLnBrk="1" hangingPunct="1"/>
              <a:t>16</a:t>
            </a:fld>
            <a:endParaRPr lang="en-US" altLang="en-US">
              <a:solidFill>
                <a:srgbClr val="898989"/>
              </a:solidFill>
            </a:endParaRPr>
          </a:p>
        </p:txBody>
      </p:sp>
    </p:spTree>
    <p:extLst>
      <p:ext uri="{BB962C8B-B14F-4D97-AF65-F5344CB8AC3E}">
        <p14:creationId xmlns:p14="http://schemas.microsoft.com/office/powerpoint/2010/main" val="33903316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B0784E6-E358-BFFE-027B-373F032C3491}"/>
              </a:ext>
            </a:extLst>
          </p:cNvPr>
          <p:cNvSpPr>
            <a:spLocks noGrp="1"/>
          </p:cNvSpPr>
          <p:nvPr>
            <p:ph type="dt" sz="quarter" idx="11"/>
          </p:nvPr>
        </p:nvSpPr>
        <p:spPr/>
        <p:txBody>
          <a:bodyPr/>
          <a:lstStyle/>
          <a:p>
            <a:pPr>
              <a:defRPr/>
            </a:pPr>
            <a:fld id="{8F17A633-0D1A-B34E-9192-EB03741A4827}" type="datetime1">
              <a:rPr lang="en-US" smtClean="0"/>
              <a:t>8/7/24</a:t>
            </a:fld>
            <a:endParaRPr lang="en-US" dirty="0"/>
          </a:p>
        </p:txBody>
      </p:sp>
      <p:sp>
        <p:nvSpPr>
          <p:cNvPr id="5" name="Footer Placeholder 4">
            <a:extLst>
              <a:ext uri="{FF2B5EF4-FFF2-40B4-BE49-F238E27FC236}">
                <a16:creationId xmlns:a16="http://schemas.microsoft.com/office/drawing/2014/main" id="{6DEC8EA8-A94C-BFCD-6D5A-57310F4EC5B6}"/>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332BDD43-5A25-73D0-E001-D5DB264AC89D}"/>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590A041-9683-F747-B63D-A6A37B7E1F2F}" type="slidenum">
              <a:rPr lang="en-US" altLang="en-US">
                <a:solidFill>
                  <a:srgbClr val="898989"/>
                </a:solidFill>
              </a:rPr>
              <a:pPr eaLnBrk="1" hangingPunct="1"/>
              <a:t>17</a:t>
            </a:fld>
            <a:endParaRPr lang="en-US" altLang="en-US">
              <a:solidFill>
                <a:srgbClr val="898989"/>
              </a:solidFill>
            </a:endParaRPr>
          </a:p>
        </p:txBody>
      </p:sp>
      <p:sp>
        <p:nvSpPr>
          <p:cNvPr id="70661" name="Content Placeholder 8">
            <a:extLst>
              <a:ext uri="{FF2B5EF4-FFF2-40B4-BE49-F238E27FC236}">
                <a16:creationId xmlns:a16="http://schemas.microsoft.com/office/drawing/2014/main" id="{25116345-1117-14A1-D000-D5A8AEE39E1E}"/>
              </a:ext>
            </a:extLst>
          </p:cNvPr>
          <p:cNvSpPr>
            <a:spLocks noGrp="1"/>
          </p:cNvSpPr>
          <p:nvPr>
            <p:ph idx="1"/>
          </p:nvPr>
        </p:nvSpPr>
        <p:spPr>
          <a:xfrm>
            <a:off x="304800" y="1493838"/>
            <a:ext cx="8229600" cy="4830762"/>
          </a:xfrm>
        </p:spPr>
        <p:txBody>
          <a:bodyPr/>
          <a:lstStyle/>
          <a:p>
            <a:pPr fontAlgn="base">
              <a:spcAft>
                <a:spcPct val="0"/>
              </a:spcAft>
            </a:pPr>
            <a:r>
              <a:rPr lang="en-US" altLang="en-US" b="1" dirty="0"/>
              <a:t>“Our highest priority is to satisfy the customer through early</a:t>
            </a:r>
            <a:r>
              <a:rPr lang="en-US" altLang="en-US" b="1" u="sng" dirty="0"/>
              <a:t> </a:t>
            </a:r>
            <a:r>
              <a:rPr lang="en-US" altLang="en-US" b="1" dirty="0"/>
              <a:t>and continuous</a:t>
            </a:r>
            <a:r>
              <a:rPr lang="en-US" altLang="en-US" b="1" u="sng" dirty="0"/>
              <a:t> </a:t>
            </a:r>
            <a:r>
              <a:rPr lang="en-US" altLang="en-US" b="1" dirty="0"/>
              <a:t>delivery of valuable software.”</a:t>
            </a:r>
          </a:p>
          <a:p>
            <a:pPr fontAlgn="base">
              <a:spcAft>
                <a:spcPct val="0"/>
              </a:spcAft>
              <a:buFont typeface="Arial" pitchFamily="34" charset="0"/>
              <a:buChar char="•"/>
            </a:pPr>
            <a:r>
              <a:rPr lang="en-US" altLang="en-US" dirty="0"/>
              <a:t>Releasing software early</a:t>
            </a:r>
          </a:p>
          <a:p>
            <a:pPr lvl="1" fontAlgn="base">
              <a:spcAft>
                <a:spcPct val="0"/>
              </a:spcAft>
              <a:buFont typeface="Arial" pitchFamily="34" charset="0"/>
              <a:buChar char="•"/>
            </a:pPr>
            <a:r>
              <a:rPr lang="en-US" altLang="en-US" dirty="0"/>
              <a:t>Shipping a working version of software as early as possible. by choosing the features and requirements that will deliver the </a:t>
            </a:r>
            <a:r>
              <a:rPr lang="en-US" altLang="en-US" b="1" dirty="0"/>
              <a:t>most value</a:t>
            </a:r>
            <a:r>
              <a:rPr lang="en-US" altLang="en-US" dirty="0"/>
              <a:t>. This is the best way to get customer feedback.</a:t>
            </a:r>
          </a:p>
          <a:p>
            <a:pPr fontAlgn="base">
              <a:spcAft>
                <a:spcPct val="0"/>
              </a:spcAft>
              <a:buFont typeface="Arial" pitchFamily="34" charset="0"/>
              <a:buChar char="•"/>
            </a:pPr>
            <a:r>
              <a:rPr lang="en-US" altLang="en-US" dirty="0"/>
              <a:t>Delivering value continuously</a:t>
            </a:r>
          </a:p>
          <a:p>
            <a:pPr lvl="1" fontAlgn="base">
              <a:spcAft>
                <a:spcPct val="0"/>
              </a:spcAft>
              <a:buFont typeface="Arial" pitchFamily="34" charset="0"/>
              <a:buChar char="•"/>
            </a:pPr>
            <a:r>
              <a:rPr lang="en-US" altLang="en-US" dirty="0"/>
              <a:t>The team that  truly collaborates with customer has option of making necessary changes along the way. That’s what continuous delivery means.  --- (vs CCB )</a:t>
            </a:r>
          </a:p>
          <a:p>
            <a:pPr fontAlgn="base">
              <a:spcAft>
                <a:spcPct val="0"/>
              </a:spcAft>
              <a:buFont typeface="Arial" pitchFamily="34" charset="0"/>
              <a:buChar char="•"/>
            </a:pPr>
            <a:r>
              <a:rPr lang="en-US" altLang="en-US" dirty="0"/>
              <a:t>Satisfying the customer.</a:t>
            </a:r>
          </a:p>
          <a:p>
            <a:pPr lvl="1" fontAlgn="base">
              <a:spcAft>
                <a:spcPct val="0"/>
              </a:spcAft>
              <a:buFont typeface="Arial" pitchFamily="34" charset="0"/>
              <a:buChar char="•"/>
            </a:pPr>
            <a:r>
              <a:rPr lang="en-US" altLang="en-US" dirty="0"/>
              <a:t>Plan short iteration, Deliver highest value, Early feedback, Incorporate feedback in next iteration. Collaborate with customer.</a:t>
            </a:r>
          </a:p>
        </p:txBody>
      </p:sp>
      <p:sp>
        <p:nvSpPr>
          <p:cNvPr id="10" name="Content Placeholder 9">
            <a:extLst>
              <a:ext uri="{FF2B5EF4-FFF2-40B4-BE49-F238E27FC236}">
                <a16:creationId xmlns:a16="http://schemas.microsoft.com/office/drawing/2014/main" id="{8C4AAB8B-9E3C-9582-37A9-A685B47303C5}"/>
              </a:ext>
            </a:extLst>
          </p:cNvPr>
          <p:cNvSpPr>
            <a:spLocks noGrp="1"/>
          </p:cNvSpPr>
          <p:nvPr>
            <p:ph sz="quarter" idx="10"/>
          </p:nvPr>
        </p:nvSpPr>
        <p:spPr/>
        <p:txBody>
          <a:bodyPr/>
          <a:lstStyle/>
          <a:p>
            <a:pPr>
              <a:buFont typeface="Arial" charset="0"/>
              <a:buNone/>
              <a:defRPr/>
            </a:pPr>
            <a:r>
              <a:rPr lang="en-US" dirty="0"/>
              <a:t>Agile Principle#1</a:t>
            </a:r>
          </a:p>
        </p:txBody>
      </p:sp>
      <p:sp>
        <p:nvSpPr>
          <p:cNvPr id="70663" name="Rectangle 10">
            <a:extLst>
              <a:ext uri="{FF2B5EF4-FFF2-40B4-BE49-F238E27FC236}">
                <a16:creationId xmlns:a16="http://schemas.microsoft.com/office/drawing/2014/main" id="{AD07CD42-DBD7-6CEA-0A64-82A4E528FDFA}"/>
              </a:ext>
            </a:extLst>
          </p:cNvPr>
          <p:cNvSpPr>
            <a:spLocks noChangeArrowheads="1"/>
          </p:cNvSpPr>
          <p:nvPr/>
        </p:nvSpPr>
        <p:spPr bwMode="auto">
          <a:xfrm>
            <a:off x="533400" y="6154738"/>
            <a:ext cx="73914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1">
                <a:hlinkClick r:id="rId2"/>
              </a:rPr>
              <a:t>Source: The Agile principles</a:t>
            </a:r>
            <a:r>
              <a:rPr lang="en-US" altLang="en-US" sz="1000" b="1"/>
              <a:t> </a:t>
            </a:r>
            <a:r>
              <a:rPr lang="en-US" altLang="en-US" sz="1000"/>
              <a:t>By </a:t>
            </a:r>
            <a:r>
              <a:rPr lang="en-US" altLang="en-US" sz="1000">
                <a:hlinkClick r:id="rId3"/>
              </a:rPr>
              <a:t>Andrew Stellman</a:t>
            </a:r>
            <a:r>
              <a:rPr lang="en-US" altLang="en-US" sz="1000"/>
              <a:t> and </a:t>
            </a:r>
            <a:r>
              <a:rPr lang="en-US" altLang="en-US" sz="1000">
                <a:hlinkClick r:id="rId4"/>
              </a:rPr>
              <a:t>Jennifer Greene</a:t>
            </a:r>
            <a:endParaRPr lang="en-US" altLang="en-US" sz="1000"/>
          </a:p>
        </p:txBody>
      </p:sp>
    </p:spTree>
    <p:extLst>
      <p:ext uri="{BB962C8B-B14F-4D97-AF65-F5344CB8AC3E}">
        <p14:creationId xmlns:p14="http://schemas.microsoft.com/office/powerpoint/2010/main" val="1719274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Content Placeholder 1">
            <a:extLst>
              <a:ext uri="{FF2B5EF4-FFF2-40B4-BE49-F238E27FC236}">
                <a16:creationId xmlns:a16="http://schemas.microsoft.com/office/drawing/2014/main" id="{19352014-0127-A17F-4036-7021FF0721DA}"/>
              </a:ext>
            </a:extLst>
          </p:cNvPr>
          <p:cNvSpPr>
            <a:spLocks noGrp="1"/>
          </p:cNvSpPr>
          <p:nvPr>
            <p:ph idx="1"/>
          </p:nvPr>
        </p:nvSpPr>
        <p:spPr>
          <a:xfrm>
            <a:off x="304800" y="1493838"/>
            <a:ext cx="8229600" cy="4830762"/>
          </a:xfrm>
        </p:spPr>
        <p:txBody>
          <a:bodyPr/>
          <a:lstStyle/>
          <a:p>
            <a:pPr fontAlgn="base">
              <a:spcAft>
                <a:spcPct val="0"/>
              </a:spcAft>
            </a:pPr>
            <a:r>
              <a:rPr lang="en-US" altLang="en-US" b="1" dirty="0"/>
              <a:t>“Welcome changing requirements, even late in development. Agile processes harness change for the customer’s competitive advantage.”</a:t>
            </a:r>
          </a:p>
          <a:p>
            <a:pPr fontAlgn="base">
              <a:spcAft>
                <a:spcPct val="0"/>
              </a:spcAft>
              <a:buFont typeface="Arial" pitchFamily="34" charset="0"/>
              <a:buChar char="•"/>
            </a:pPr>
            <a:r>
              <a:rPr lang="en-US" altLang="en-US" dirty="0"/>
              <a:t>Requirements changes due to emerging/new opportunities</a:t>
            </a:r>
          </a:p>
          <a:p>
            <a:pPr fontAlgn="base">
              <a:spcAft>
                <a:spcPct val="0"/>
              </a:spcAft>
              <a:buFont typeface="Arial" pitchFamily="34" charset="0"/>
              <a:buChar char="•"/>
            </a:pPr>
            <a:r>
              <a:rPr lang="en-US" altLang="en-US" dirty="0"/>
              <a:t>Respond to change instead of tight alignment to plans</a:t>
            </a:r>
          </a:p>
          <a:p>
            <a:pPr fontAlgn="base">
              <a:spcAft>
                <a:spcPct val="0"/>
              </a:spcAft>
              <a:buFont typeface="Arial" pitchFamily="34" charset="0"/>
              <a:buChar char="•"/>
            </a:pPr>
            <a:r>
              <a:rPr lang="en-US" altLang="en-US" dirty="0"/>
              <a:t>Change satisfies the customer’s latest needs and provide the customer with a competitive advantage</a:t>
            </a:r>
          </a:p>
          <a:p>
            <a:pPr fontAlgn="base">
              <a:spcAft>
                <a:spcPct val="0"/>
              </a:spcAft>
              <a:buFont typeface="Arial" pitchFamily="34" charset="0"/>
              <a:buChar char="•"/>
            </a:pPr>
            <a:r>
              <a:rPr lang="en-US" altLang="en-US" dirty="0"/>
              <a:t>Agile teams embrace change by treating project changes as positive and healthy developments for the project</a:t>
            </a:r>
          </a:p>
          <a:p>
            <a:pPr lvl="1" fontAlgn="base">
              <a:spcAft>
                <a:spcPct val="0"/>
              </a:spcAft>
              <a:buFont typeface="Arial" pitchFamily="34" charset="0"/>
              <a:buChar char="•"/>
            </a:pPr>
            <a:r>
              <a:rPr lang="en-US" altLang="en-US" dirty="0"/>
              <a:t>Nobody gets in “trouble” when there is change, We don’t sit on the change until it is too late, We’re all together.</a:t>
            </a:r>
          </a:p>
        </p:txBody>
      </p:sp>
      <p:sp>
        <p:nvSpPr>
          <p:cNvPr id="3" name="Content Placeholder 2">
            <a:extLst>
              <a:ext uri="{FF2B5EF4-FFF2-40B4-BE49-F238E27FC236}">
                <a16:creationId xmlns:a16="http://schemas.microsoft.com/office/drawing/2014/main" id="{62ACCEF7-1AB0-EDB1-0224-97B49A241DCD}"/>
              </a:ext>
            </a:extLst>
          </p:cNvPr>
          <p:cNvSpPr>
            <a:spLocks noGrp="1"/>
          </p:cNvSpPr>
          <p:nvPr>
            <p:ph sz="quarter" idx="10"/>
          </p:nvPr>
        </p:nvSpPr>
        <p:spPr/>
        <p:txBody>
          <a:bodyPr/>
          <a:lstStyle/>
          <a:p>
            <a:pPr>
              <a:buFont typeface="Arial" charset="0"/>
              <a:buNone/>
              <a:defRPr/>
            </a:pPr>
            <a:r>
              <a:rPr lang="en-US" dirty="0"/>
              <a:t>Agile Principle#2</a:t>
            </a:r>
          </a:p>
        </p:txBody>
      </p:sp>
      <p:sp>
        <p:nvSpPr>
          <p:cNvPr id="4" name="Date Placeholder 3">
            <a:extLst>
              <a:ext uri="{FF2B5EF4-FFF2-40B4-BE49-F238E27FC236}">
                <a16:creationId xmlns:a16="http://schemas.microsoft.com/office/drawing/2014/main" id="{12A2587F-5736-4F48-CCE7-4C5FC9D7BD36}"/>
              </a:ext>
            </a:extLst>
          </p:cNvPr>
          <p:cNvSpPr>
            <a:spLocks noGrp="1"/>
          </p:cNvSpPr>
          <p:nvPr>
            <p:ph type="dt" sz="quarter" idx="11"/>
          </p:nvPr>
        </p:nvSpPr>
        <p:spPr/>
        <p:txBody>
          <a:bodyPr/>
          <a:lstStyle/>
          <a:p>
            <a:pPr>
              <a:defRPr/>
            </a:pPr>
            <a:fld id="{756AB895-FE9A-A743-8B6B-52FC0212E81E}" type="datetime1">
              <a:rPr lang="en-US" smtClean="0"/>
              <a:t>8/7/24</a:t>
            </a:fld>
            <a:endParaRPr lang="en-US" dirty="0"/>
          </a:p>
        </p:txBody>
      </p:sp>
      <p:sp>
        <p:nvSpPr>
          <p:cNvPr id="5" name="Footer Placeholder 4">
            <a:extLst>
              <a:ext uri="{FF2B5EF4-FFF2-40B4-BE49-F238E27FC236}">
                <a16:creationId xmlns:a16="http://schemas.microsoft.com/office/drawing/2014/main" id="{98C430F0-F519-BB17-9063-165D167D5248}"/>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00DB9AF4-909B-9BC0-B57F-D9FDF6187A5C}"/>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8F312BC-5555-E24E-9523-372273DD1136}" type="slidenum">
              <a:rPr lang="en-US" altLang="en-US">
                <a:solidFill>
                  <a:srgbClr val="898989"/>
                </a:solidFill>
              </a:rPr>
              <a:pPr eaLnBrk="1" hangingPunct="1"/>
              <a:t>18</a:t>
            </a:fld>
            <a:endParaRPr lang="en-US" altLang="en-US">
              <a:solidFill>
                <a:srgbClr val="898989"/>
              </a:solidFill>
            </a:endParaRPr>
          </a:p>
        </p:txBody>
      </p:sp>
    </p:spTree>
    <p:extLst>
      <p:ext uri="{BB962C8B-B14F-4D97-AF65-F5344CB8AC3E}">
        <p14:creationId xmlns:p14="http://schemas.microsoft.com/office/powerpoint/2010/main" val="3159415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Content Placeholder 1">
            <a:extLst>
              <a:ext uri="{FF2B5EF4-FFF2-40B4-BE49-F238E27FC236}">
                <a16:creationId xmlns:a16="http://schemas.microsoft.com/office/drawing/2014/main" id="{925A0339-7BE8-D8AC-A304-58EA1B1A2F6B}"/>
              </a:ext>
            </a:extLst>
          </p:cNvPr>
          <p:cNvSpPr>
            <a:spLocks noGrp="1"/>
          </p:cNvSpPr>
          <p:nvPr>
            <p:ph idx="1"/>
          </p:nvPr>
        </p:nvSpPr>
        <p:spPr>
          <a:xfrm>
            <a:off x="304800" y="1493838"/>
            <a:ext cx="8229600" cy="4830762"/>
          </a:xfrm>
        </p:spPr>
        <p:txBody>
          <a:bodyPr/>
          <a:lstStyle/>
          <a:p>
            <a:pPr fontAlgn="base">
              <a:spcAft>
                <a:spcPct val="0"/>
              </a:spcAft>
            </a:pPr>
            <a:r>
              <a:rPr lang="en-US" altLang="en-US" b="1" dirty="0"/>
              <a:t>“Deliver working software frequently, from a couple of weeks to a couple of months, with a preference to the shorter timescale.”</a:t>
            </a:r>
          </a:p>
          <a:p>
            <a:pPr fontAlgn="base">
              <a:spcAft>
                <a:spcPct val="0"/>
              </a:spcAft>
              <a:buFont typeface="Arial" pitchFamily="34" charset="0"/>
              <a:buChar char="•"/>
            </a:pPr>
            <a:r>
              <a:rPr lang="en-US" altLang="en-US" dirty="0"/>
              <a:t>By using time boxed iterations to </a:t>
            </a:r>
            <a:r>
              <a:rPr lang="en-US" altLang="en-US" i="1" dirty="0"/>
              <a:t>deliver working software frequently.</a:t>
            </a:r>
          </a:p>
          <a:p>
            <a:pPr fontAlgn="base">
              <a:spcAft>
                <a:spcPct val="0"/>
              </a:spcAft>
              <a:buFont typeface="Arial" pitchFamily="34" charset="0"/>
              <a:buChar char="•"/>
            </a:pPr>
            <a:r>
              <a:rPr lang="en-US" altLang="en-US" dirty="0"/>
              <a:t>Shorter Iterations (~2 wks.) (Smaller releases means fewer chances of bugs , frequent feedback)</a:t>
            </a:r>
          </a:p>
          <a:p>
            <a:pPr fontAlgn="base">
              <a:spcAft>
                <a:spcPct val="0"/>
              </a:spcAft>
              <a:buFont typeface="Arial" pitchFamily="34" charset="0"/>
              <a:buChar char="•"/>
            </a:pPr>
            <a:r>
              <a:rPr lang="en-US" altLang="en-US" dirty="0"/>
              <a:t>Agile teams constantly adjust the project so that it delivers the most value to the customer</a:t>
            </a:r>
          </a:p>
          <a:p>
            <a:pPr fontAlgn="base">
              <a:spcAft>
                <a:spcPct val="0"/>
              </a:spcAft>
              <a:buFont typeface="Arial" pitchFamily="34" charset="0"/>
              <a:buChar char="•"/>
            </a:pPr>
            <a:r>
              <a:rPr lang="en-US" altLang="en-US" i="1" dirty="0"/>
              <a:t>We no longer regard a release cycle of “a couple of months” as agile. The industry has evolved to daily or weekly releases.</a:t>
            </a:r>
          </a:p>
          <a:p>
            <a:pPr fontAlgn="base">
              <a:spcAft>
                <a:spcPct val="0"/>
              </a:spcAft>
              <a:buFont typeface="Arial" pitchFamily="34" charset="0"/>
              <a:buChar char="•"/>
            </a:pPr>
            <a:endParaRPr lang="en-US" altLang="en-US" dirty="0"/>
          </a:p>
          <a:p>
            <a:pPr fontAlgn="base">
              <a:spcAft>
                <a:spcPct val="0"/>
              </a:spcAft>
            </a:pPr>
            <a:endParaRPr lang="en-US" altLang="en-US" dirty="0"/>
          </a:p>
        </p:txBody>
      </p:sp>
      <p:sp>
        <p:nvSpPr>
          <p:cNvPr id="3" name="Content Placeholder 2">
            <a:extLst>
              <a:ext uri="{FF2B5EF4-FFF2-40B4-BE49-F238E27FC236}">
                <a16:creationId xmlns:a16="http://schemas.microsoft.com/office/drawing/2014/main" id="{71367B68-1433-8751-4BF1-8701F4AE555B}"/>
              </a:ext>
            </a:extLst>
          </p:cNvPr>
          <p:cNvSpPr>
            <a:spLocks noGrp="1"/>
          </p:cNvSpPr>
          <p:nvPr>
            <p:ph sz="quarter" idx="10"/>
          </p:nvPr>
        </p:nvSpPr>
        <p:spPr/>
        <p:txBody>
          <a:bodyPr/>
          <a:lstStyle/>
          <a:p>
            <a:pPr>
              <a:buFont typeface="Arial" charset="0"/>
              <a:buNone/>
              <a:defRPr/>
            </a:pPr>
            <a:r>
              <a:rPr lang="en-US" dirty="0"/>
              <a:t>Agile Principle#3</a:t>
            </a:r>
          </a:p>
        </p:txBody>
      </p:sp>
      <p:sp>
        <p:nvSpPr>
          <p:cNvPr id="4" name="Date Placeholder 3">
            <a:extLst>
              <a:ext uri="{FF2B5EF4-FFF2-40B4-BE49-F238E27FC236}">
                <a16:creationId xmlns:a16="http://schemas.microsoft.com/office/drawing/2014/main" id="{9011540E-FF71-9038-CB0A-99082F4BB4D4}"/>
              </a:ext>
            </a:extLst>
          </p:cNvPr>
          <p:cNvSpPr>
            <a:spLocks noGrp="1"/>
          </p:cNvSpPr>
          <p:nvPr>
            <p:ph type="dt" sz="quarter" idx="11"/>
          </p:nvPr>
        </p:nvSpPr>
        <p:spPr/>
        <p:txBody>
          <a:bodyPr/>
          <a:lstStyle/>
          <a:p>
            <a:pPr>
              <a:defRPr/>
            </a:pPr>
            <a:fld id="{38B33603-F42C-274A-B49B-B5E73F565B98}" type="datetime1">
              <a:rPr lang="en-US" smtClean="0"/>
              <a:t>8/7/24</a:t>
            </a:fld>
            <a:endParaRPr lang="en-US" dirty="0"/>
          </a:p>
        </p:txBody>
      </p:sp>
      <p:sp>
        <p:nvSpPr>
          <p:cNvPr id="5" name="Footer Placeholder 4">
            <a:extLst>
              <a:ext uri="{FF2B5EF4-FFF2-40B4-BE49-F238E27FC236}">
                <a16:creationId xmlns:a16="http://schemas.microsoft.com/office/drawing/2014/main" id="{306124F8-B296-0E86-2D8A-724A7FFA886F}"/>
              </a:ext>
            </a:extLst>
          </p:cNvPr>
          <p:cNvSpPr>
            <a:spLocks noGrp="1"/>
          </p:cNvSpPr>
          <p:nvPr>
            <p:ph type="ftr" sz="quarter" idx="12"/>
          </p:nvPr>
        </p:nvSpPr>
        <p:spPr/>
        <p:txBody>
          <a:bodyPr/>
          <a:lstStyle/>
          <a:p>
            <a:pPr>
              <a:defRPr/>
            </a:pPr>
            <a:r>
              <a:rPr lang="it-IT" dirty="0"/>
              <a:t>Se ZG 544 - Agile Software Process</a:t>
            </a:r>
            <a:endParaRPr lang="en-US" dirty="0"/>
          </a:p>
        </p:txBody>
      </p:sp>
      <p:sp>
        <p:nvSpPr>
          <p:cNvPr id="6" name="Slide Number Placeholder 5">
            <a:extLst>
              <a:ext uri="{FF2B5EF4-FFF2-40B4-BE49-F238E27FC236}">
                <a16:creationId xmlns:a16="http://schemas.microsoft.com/office/drawing/2014/main" id="{7C0C3D1D-EB9E-FBA1-F843-284101B6FF41}"/>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2ABC201-ECB2-DA40-BC47-D19C2764EED1}" type="slidenum">
              <a:rPr lang="en-US" altLang="en-US">
                <a:solidFill>
                  <a:srgbClr val="898989"/>
                </a:solidFill>
              </a:rPr>
              <a:pPr eaLnBrk="1" hangingPunct="1"/>
              <a:t>19</a:t>
            </a:fld>
            <a:endParaRPr lang="en-US" altLang="en-US">
              <a:solidFill>
                <a:srgbClr val="898989"/>
              </a:solidFill>
            </a:endParaRPr>
          </a:p>
        </p:txBody>
      </p:sp>
      <p:sp>
        <p:nvSpPr>
          <p:cNvPr id="72711" name="Rectangle 7">
            <a:extLst>
              <a:ext uri="{FF2B5EF4-FFF2-40B4-BE49-F238E27FC236}">
                <a16:creationId xmlns:a16="http://schemas.microsoft.com/office/drawing/2014/main" id="{DC554872-6BA3-5957-DFA8-845A8BBC9740}"/>
              </a:ext>
            </a:extLst>
          </p:cNvPr>
          <p:cNvSpPr>
            <a:spLocks noChangeArrowheads="1"/>
          </p:cNvSpPr>
          <p:nvPr/>
        </p:nvSpPr>
        <p:spPr bwMode="auto">
          <a:xfrm>
            <a:off x="5257800" y="5969000"/>
            <a:ext cx="3048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800" dirty="0">
              <a:hlinkClick r:id="rId2"/>
            </a:endParaRPr>
          </a:p>
          <a:p>
            <a:pPr eaLnBrk="1" hangingPunct="1">
              <a:spcBef>
                <a:spcPct val="0"/>
              </a:spcBef>
              <a:buFontTx/>
              <a:buNone/>
            </a:pPr>
            <a:r>
              <a:rPr lang="en-US" altLang="en-US" sz="900" dirty="0">
                <a:hlinkClick r:id="rId2"/>
              </a:rPr>
              <a:t>Source: https://www.plutora.com/blog/12-agile-principles</a:t>
            </a:r>
            <a:endParaRPr lang="en-US" altLang="en-US" sz="900" dirty="0"/>
          </a:p>
        </p:txBody>
      </p:sp>
    </p:spTree>
    <p:extLst>
      <p:ext uri="{BB962C8B-B14F-4D97-AF65-F5344CB8AC3E}">
        <p14:creationId xmlns:p14="http://schemas.microsoft.com/office/powerpoint/2010/main" val="3912277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125DE6-BDA6-967B-9DC3-2FEE0D0B7238}"/>
              </a:ext>
            </a:extLst>
          </p:cNvPr>
          <p:cNvSpPr>
            <a:spLocks noGrp="1"/>
          </p:cNvSpPr>
          <p:nvPr>
            <p:ph sz="quarter" idx="10"/>
          </p:nvPr>
        </p:nvSpPr>
        <p:spPr/>
        <p:txBody>
          <a:bodyPr/>
          <a:lstStyle/>
          <a:p>
            <a:pPr eaLnBrk="1" hangingPunct="1">
              <a:spcBef>
                <a:spcPct val="0"/>
              </a:spcBef>
              <a:buFont typeface="Arial" charset="0"/>
              <a:buNone/>
              <a:defRPr/>
            </a:pPr>
            <a:r>
              <a:rPr lang="en-US" dirty="0">
                <a:latin typeface="Arial" charset="0"/>
                <a:cs typeface="Arial" charset="0"/>
              </a:rPr>
              <a:t>SE ZG544 – Agile Software Process</a:t>
            </a:r>
          </a:p>
          <a:p>
            <a:pPr eaLnBrk="1" hangingPunct="1">
              <a:spcBef>
                <a:spcPct val="0"/>
              </a:spcBef>
              <a:buFont typeface="Arial" charset="0"/>
              <a:buNone/>
              <a:defRPr/>
            </a:pPr>
            <a:r>
              <a:rPr lang="en-US" dirty="0">
                <a:latin typeface="Arial" charset="0"/>
                <a:cs typeface="Arial" charset="0"/>
              </a:rPr>
              <a:t>CS3 – Agile Manifesto &amp; Agile Principles</a:t>
            </a:r>
          </a:p>
        </p:txBody>
      </p:sp>
      <p:sp>
        <p:nvSpPr>
          <p:cNvPr id="3" name="Date Placeholder 2">
            <a:extLst>
              <a:ext uri="{FF2B5EF4-FFF2-40B4-BE49-F238E27FC236}">
                <a16:creationId xmlns:a16="http://schemas.microsoft.com/office/drawing/2014/main" id="{448F81E3-F8C5-C387-B2FB-4CCEA3DB7523}"/>
              </a:ext>
            </a:extLst>
          </p:cNvPr>
          <p:cNvSpPr>
            <a:spLocks noGrp="1"/>
          </p:cNvSpPr>
          <p:nvPr>
            <p:ph type="dt" sz="quarter" idx="11"/>
          </p:nvPr>
        </p:nvSpPr>
        <p:spPr/>
        <p:txBody>
          <a:bodyPr/>
          <a:lstStyle/>
          <a:p>
            <a:pPr>
              <a:defRPr/>
            </a:pPr>
            <a:fld id="{49525796-B9EF-D846-BA37-3F1415D7EA32}" type="datetime1">
              <a:rPr lang="en-US" smtClean="0"/>
              <a:t>8/7/24</a:t>
            </a:fld>
            <a:endParaRPr lang="en-US" dirty="0"/>
          </a:p>
        </p:txBody>
      </p:sp>
      <p:sp>
        <p:nvSpPr>
          <p:cNvPr id="4" name="Footer Placeholder 3">
            <a:extLst>
              <a:ext uri="{FF2B5EF4-FFF2-40B4-BE49-F238E27FC236}">
                <a16:creationId xmlns:a16="http://schemas.microsoft.com/office/drawing/2014/main" id="{87637342-F5EF-90F6-5280-C9CB86B4E16F}"/>
              </a:ext>
            </a:extLst>
          </p:cNvPr>
          <p:cNvSpPr>
            <a:spLocks noGrp="1"/>
          </p:cNvSpPr>
          <p:nvPr>
            <p:ph type="ftr" sz="quarter" idx="12"/>
          </p:nvPr>
        </p:nvSpPr>
        <p:spPr/>
        <p:txBody>
          <a:bodyPr/>
          <a:lstStyle/>
          <a:p>
            <a:pPr>
              <a:defRPr/>
            </a:pPr>
            <a:r>
              <a:rPr lang="it-IT"/>
              <a:t>Se ZG 544 - Agile Software Process</a:t>
            </a:r>
            <a:endParaRPr lang="en-US" dirty="0"/>
          </a:p>
        </p:txBody>
      </p:sp>
      <p:sp>
        <p:nvSpPr>
          <p:cNvPr id="5" name="Slide Number Placeholder 4">
            <a:extLst>
              <a:ext uri="{FF2B5EF4-FFF2-40B4-BE49-F238E27FC236}">
                <a16:creationId xmlns:a16="http://schemas.microsoft.com/office/drawing/2014/main" id="{DB574C64-40C6-6DCB-B09B-034C5ECE6745}"/>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4264624-611A-B346-B056-65FE6EC8D589}" type="slidenum">
              <a:rPr lang="en-US" altLang="en-US">
                <a:solidFill>
                  <a:srgbClr val="898989"/>
                </a:solidFill>
              </a:rPr>
              <a:pPr eaLnBrk="1" hangingPunct="1"/>
              <a:t>2</a:t>
            </a:fld>
            <a:endParaRPr lang="en-US" altLang="en-US">
              <a:solidFill>
                <a:srgbClr val="898989"/>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Content Placeholder 1">
            <a:extLst>
              <a:ext uri="{FF2B5EF4-FFF2-40B4-BE49-F238E27FC236}">
                <a16:creationId xmlns:a16="http://schemas.microsoft.com/office/drawing/2014/main" id="{65F141A8-6775-98F2-B183-9BB414A5F53A}"/>
              </a:ext>
            </a:extLst>
          </p:cNvPr>
          <p:cNvSpPr>
            <a:spLocks noGrp="1"/>
          </p:cNvSpPr>
          <p:nvPr>
            <p:ph idx="1"/>
          </p:nvPr>
        </p:nvSpPr>
        <p:spPr>
          <a:xfrm>
            <a:off x="304800" y="1493838"/>
            <a:ext cx="8229600" cy="4983162"/>
          </a:xfrm>
        </p:spPr>
        <p:txBody>
          <a:bodyPr/>
          <a:lstStyle/>
          <a:p>
            <a:pPr fontAlgn="base">
              <a:spcAft>
                <a:spcPct val="0"/>
              </a:spcAft>
            </a:pPr>
            <a:r>
              <a:rPr lang="en-US" altLang="en-US" b="1"/>
              <a:t>“Business people and developers must work together daily throughout the project.”</a:t>
            </a:r>
          </a:p>
          <a:p>
            <a:pPr fontAlgn="base">
              <a:spcAft>
                <a:spcPct val="0"/>
              </a:spcAft>
              <a:buFont typeface="Arial" pitchFamily="34" charset="0"/>
              <a:buChar char="•"/>
            </a:pPr>
            <a:r>
              <a:rPr lang="en-US" altLang="en-US" b="1"/>
              <a:t>Business people</a:t>
            </a:r>
            <a:r>
              <a:rPr lang="en-US" altLang="en-US"/>
              <a:t> is referred to a Product Owner, or anyone who is a proxy between customer and team.</a:t>
            </a:r>
          </a:p>
          <a:p>
            <a:pPr fontAlgn="base">
              <a:spcAft>
                <a:spcPct val="0"/>
              </a:spcAft>
              <a:buFont typeface="Arial" pitchFamily="34" charset="0"/>
              <a:buChar char="•"/>
            </a:pPr>
            <a:r>
              <a:rPr lang="en-US" altLang="en-US"/>
              <a:t>Emphasize here to have a shared responsibility and accountability, ‘work together’ stresses on total commitment on both sides.</a:t>
            </a:r>
            <a:endParaRPr lang="en-US" altLang="en-US" b="1"/>
          </a:p>
          <a:p>
            <a:pPr fontAlgn="base">
              <a:spcAft>
                <a:spcPct val="0"/>
              </a:spcAft>
              <a:buFont typeface="Arial" pitchFamily="34" charset="0"/>
              <a:buChar char="•"/>
            </a:pPr>
            <a:r>
              <a:rPr lang="en-US" altLang="en-US"/>
              <a:t>Catching misunderstandings early, </a:t>
            </a:r>
            <a:r>
              <a:rPr lang="en-US" altLang="en-US" b="1"/>
              <a:t>clarify requirements just-in-time</a:t>
            </a:r>
            <a:r>
              <a:rPr lang="en-US" altLang="en-US"/>
              <a:t> and to keep all team members ‘on the same page’ throughout the development helps in producing successful outcomes.</a:t>
            </a:r>
          </a:p>
          <a:p>
            <a:pPr fontAlgn="base">
              <a:spcAft>
                <a:spcPct val="0"/>
              </a:spcAft>
            </a:pPr>
            <a:endParaRPr lang="en-US" altLang="en-US"/>
          </a:p>
        </p:txBody>
      </p:sp>
      <p:sp>
        <p:nvSpPr>
          <p:cNvPr id="3" name="Content Placeholder 2">
            <a:extLst>
              <a:ext uri="{FF2B5EF4-FFF2-40B4-BE49-F238E27FC236}">
                <a16:creationId xmlns:a16="http://schemas.microsoft.com/office/drawing/2014/main" id="{6754AA40-570B-BA1F-FB88-046F4BFE40CB}"/>
              </a:ext>
            </a:extLst>
          </p:cNvPr>
          <p:cNvSpPr>
            <a:spLocks noGrp="1"/>
          </p:cNvSpPr>
          <p:nvPr>
            <p:ph sz="quarter" idx="10"/>
          </p:nvPr>
        </p:nvSpPr>
        <p:spPr/>
        <p:txBody>
          <a:bodyPr/>
          <a:lstStyle/>
          <a:p>
            <a:pPr>
              <a:buFont typeface="Arial" charset="0"/>
              <a:buNone/>
              <a:defRPr/>
            </a:pPr>
            <a:r>
              <a:rPr lang="en-US" dirty="0"/>
              <a:t>Agile Principle#4</a:t>
            </a:r>
          </a:p>
        </p:txBody>
      </p:sp>
      <p:sp>
        <p:nvSpPr>
          <p:cNvPr id="4" name="Date Placeholder 3">
            <a:extLst>
              <a:ext uri="{FF2B5EF4-FFF2-40B4-BE49-F238E27FC236}">
                <a16:creationId xmlns:a16="http://schemas.microsoft.com/office/drawing/2014/main" id="{7BE5D07A-7B85-A49D-22B0-AB59A82A78BD}"/>
              </a:ext>
            </a:extLst>
          </p:cNvPr>
          <p:cNvSpPr>
            <a:spLocks noGrp="1"/>
          </p:cNvSpPr>
          <p:nvPr>
            <p:ph type="dt" sz="quarter" idx="11"/>
          </p:nvPr>
        </p:nvSpPr>
        <p:spPr/>
        <p:txBody>
          <a:bodyPr/>
          <a:lstStyle/>
          <a:p>
            <a:pPr>
              <a:defRPr/>
            </a:pPr>
            <a:fld id="{84D4D5CD-E8EA-5A4D-8C47-DF3758ECD34C}" type="datetime1">
              <a:rPr lang="en-US" smtClean="0"/>
              <a:t>8/7/24</a:t>
            </a:fld>
            <a:endParaRPr lang="en-US" dirty="0"/>
          </a:p>
        </p:txBody>
      </p:sp>
      <p:sp>
        <p:nvSpPr>
          <p:cNvPr id="5" name="Footer Placeholder 4">
            <a:extLst>
              <a:ext uri="{FF2B5EF4-FFF2-40B4-BE49-F238E27FC236}">
                <a16:creationId xmlns:a16="http://schemas.microsoft.com/office/drawing/2014/main" id="{46BA2112-2D84-06D2-64C4-E0502ACC8901}"/>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D4C4571C-8540-B197-56C4-A046A98BB2E5}"/>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8DA9888-E125-C645-B25E-53C8D53277D4}" type="slidenum">
              <a:rPr lang="en-US" altLang="en-US">
                <a:solidFill>
                  <a:srgbClr val="898989"/>
                </a:solidFill>
              </a:rPr>
              <a:pPr eaLnBrk="1" hangingPunct="1"/>
              <a:t>20</a:t>
            </a:fld>
            <a:endParaRPr lang="en-US" altLang="en-US">
              <a:solidFill>
                <a:srgbClr val="898989"/>
              </a:solidFill>
            </a:endParaRPr>
          </a:p>
        </p:txBody>
      </p:sp>
    </p:spTree>
    <p:extLst>
      <p:ext uri="{BB962C8B-B14F-4D97-AF65-F5344CB8AC3E}">
        <p14:creationId xmlns:p14="http://schemas.microsoft.com/office/powerpoint/2010/main" val="27151523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65E60C4F-7488-3A40-47A3-796CBDE5DD0E}"/>
              </a:ext>
            </a:extLst>
          </p:cNvPr>
          <p:cNvGraphicFramePr>
            <a:graphicFrameLocks noGrp="1"/>
          </p:cNvGraphicFramePr>
          <p:nvPr>
            <p:ph idx="1"/>
          </p:nvPr>
        </p:nvGraphicFramePr>
        <p:xfrm>
          <a:off x="304800" y="1447800"/>
          <a:ext cx="8229600" cy="3662495"/>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733">
                <a:tc>
                  <a:txBody>
                    <a:bodyPr/>
                    <a:lstStyle/>
                    <a:p>
                      <a:r>
                        <a:rPr lang="en-US" sz="1800" dirty="0"/>
                        <a:t>Customer dissatisfaction issues</a:t>
                      </a:r>
                    </a:p>
                  </a:txBody>
                  <a:tcPr marT="45707" marB="45707"/>
                </a:tc>
                <a:tc>
                  <a:txBody>
                    <a:bodyPr/>
                    <a:lstStyle/>
                    <a:p>
                      <a:r>
                        <a:rPr lang="en-US" sz="1800" dirty="0"/>
                        <a:t>Agile Approaches</a:t>
                      </a:r>
                    </a:p>
                  </a:txBody>
                  <a:tcPr marT="45707" marB="45707"/>
                </a:tc>
                <a:extLst>
                  <a:ext uri="{0D108BD9-81ED-4DB2-BD59-A6C34878D82A}">
                    <a16:rowId xmlns:a16="http://schemas.microsoft.com/office/drawing/2014/main" val="10000"/>
                  </a:ext>
                </a:extLst>
              </a:tr>
              <a:tr h="1188646">
                <a:tc>
                  <a:txBody>
                    <a:bodyPr/>
                    <a:lstStyle/>
                    <a:p>
                      <a:r>
                        <a:rPr lang="en-US" sz="1800" dirty="0"/>
                        <a:t>Product requirements misunderstood by the development team</a:t>
                      </a:r>
                    </a:p>
                  </a:txBody>
                  <a:tcPr marT="45707" marB="45707"/>
                </a:tc>
                <a:tc>
                  <a:txBody>
                    <a:bodyPr/>
                    <a:lstStyle/>
                    <a:p>
                      <a:r>
                        <a:rPr lang="en-US" sz="1800" b="0" i="0" kern="1200" dirty="0">
                          <a:solidFill>
                            <a:schemeClr val="dk1"/>
                          </a:solidFill>
                          <a:effectLst/>
                          <a:latin typeface="+mn-lt"/>
                          <a:ea typeface="+mn-ea"/>
                          <a:cs typeface="+mn-cs"/>
                        </a:rPr>
                        <a:t>The customer is able to provide feedback just-in-time and also at the end of the sprint, not before it’s too late at the end of the project.</a:t>
                      </a:r>
                      <a:endParaRPr lang="en-US" sz="1800" dirty="0"/>
                    </a:p>
                  </a:txBody>
                  <a:tcPr marT="45707" marB="45707"/>
                </a:tc>
                <a:extLst>
                  <a:ext uri="{0D108BD9-81ED-4DB2-BD59-A6C34878D82A}">
                    <a16:rowId xmlns:a16="http://schemas.microsoft.com/office/drawing/2014/main" val="10001"/>
                  </a:ext>
                </a:extLst>
              </a:tr>
              <a:tr h="914338">
                <a:tc>
                  <a:txBody>
                    <a:bodyPr/>
                    <a:lstStyle/>
                    <a:p>
                      <a:r>
                        <a:rPr lang="en-US" sz="1800" dirty="0"/>
                        <a:t>The product wasn’t delivered when the customer needed it.</a:t>
                      </a:r>
                    </a:p>
                  </a:txBody>
                  <a:tcPr marT="45707" marB="45707"/>
                </a:tc>
                <a:tc>
                  <a:txBody>
                    <a:bodyPr/>
                    <a:lstStyle/>
                    <a:p>
                      <a:r>
                        <a:rPr lang="en-US" sz="1800" dirty="0"/>
                        <a:t>Working in sprints allows agile project teams to deliver high-priority functionality early and often.</a:t>
                      </a:r>
                    </a:p>
                  </a:txBody>
                  <a:tcPr marT="45707" marB="45707"/>
                </a:tc>
                <a:extLst>
                  <a:ext uri="{0D108BD9-81ED-4DB2-BD59-A6C34878D82A}">
                    <a16:rowId xmlns:a16="http://schemas.microsoft.com/office/drawing/2014/main" val="10002"/>
                  </a:ext>
                </a:extLst>
              </a:tr>
              <a:tr h="1188646">
                <a:tc>
                  <a:txBody>
                    <a:bodyPr/>
                    <a:lstStyle/>
                    <a:p>
                      <a:r>
                        <a:rPr lang="en-US" sz="1800" b="0" i="0" kern="1200" dirty="0">
                          <a:solidFill>
                            <a:schemeClr val="dk1"/>
                          </a:solidFill>
                          <a:effectLst/>
                          <a:latin typeface="+mn-lt"/>
                          <a:ea typeface="+mn-ea"/>
                          <a:cs typeface="+mn-cs"/>
                        </a:rPr>
                        <a:t>The customer can’t request changes without additional cost and time.</a:t>
                      </a:r>
                      <a:endParaRPr lang="en-US" sz="1800" dirty="0"/>
                    </a:p>
                  </a:txBody>
                  <a:tcPr marT="45707" marB="45707"/>
                </a:tc>
                <a:tc>
                  <a:txBody>
                    <a:bodyPr/>
                    <a:lstStyle/>
                    <a:p>
                      <a:r>
                        <a:rPr lang="en-US" sz="1800" dirty="0"/>
                        <a:t>Agile</a:t>
                      </a:r>
                      <a:r>
                        <a:rPr lang="en-US" sz="1800" baseline="0" dirty="0"/>
                        <a:t> </a:t>
                      </a:r>
                      <a:r>
                        <a:rPr lang="en-US" sz="1800" dirty="0"/>
                        <a:t>teams can accommodate change in requirements,  and shifting priorities with each sprint, by removing the lowest-priority requirements –offsetting</a:t>
                      </a:r>
                      <a:r>
                        <a:rPr lang="en-US" sz="1800" baseline="0" dirty="0"/>
                        <a:t> cost.</a:t>
                      </a:r>
                      <a:endParaRPr lang="en-US" sz="1800" dirty="0"/>
                    </a:p>
                  </a:txBody>
                  <a:tcPr marT="45707" marB="45707"/>
                </a:tc>
                <a:extLst>
                  <a:ext uri="{0D108BD9-81ED-4DB2-BD59-A6C34878D82A}">
                    <a16:rowId xmlns:a16="http://schemas.microsoft.com/office/drawing/2014/main" val="10003"/>
                  </a:ext>
                </a:extLst>
              </a:tr>
            </a:tbl>
          </a:graphicData>
        </a:graphic>
      </p:graphicFrame>
      <p:sp>
        <p:nvSpPr>
          <p:cNvPr id="3" name="Content Placeholder 2">
            <a:extLst>
              <a:ext uri="{FF2B5EF4-FFF2-40B4-BE49-F238E27FC236}">
                <a16:creationId xmlns:a16="http://schemas.microsoft.com/office/drawing/2014/main" id="{F8D624FB-4E2A-FE10-B81E-67335B36E564}"/>
              </a:ext>
            </a:extLst>
          </p:cNvPr>
          <p:cNvSpPr>
            <a:spLocks noGrp="1"/>
          </p:cNvSpPr>
          <p:nvPr>
            <p:ph sz="quarter" idx="10"/>
          </p:nvPr>
        </p:nvSpPr>
        <p:spPr/>
        <p:txBody>
          <a:bodyPr>
            <a:normAutofit fontScale="85000" lnSpcReduction="10000"/>
          </a:bodyPr>
          <a:lstStyle/>
          <a:p>
            <a:pPr>
              <a:buFont typeface="Arial" charset="0"/>
              <a:buNone/>
              <a:defRPr/>
            </a:pPr>
            <a:r>
              <a:rPr lang="en-US" dirty="0"/>
              <a:t>Some list of customer satisfaction issues and Agile Approaches</a:t>
            </a:r>
          </a:p>
        </p:txBody>
      </p:sp>
      <p:sp>
        <p:nvSpPr>
          <p:cNvPr id="4" name="Date Placeholder 3">
            <a:extLst>
              <a:ext uri="{FF2B5EF4-FFF2-40B4-BE49-F238E27FC236}">
                <a16:creationId xmlns:a16="http://schemas.microsoft.com/office/drawing/2014/main" id="{7E3C2A67-7B16-C5B1-FEB3-9B6E83F521DF}"/>
              </a:ext>
            </a:extLst>
          </p:cNvPr>
          <p:cNvSpPr>
            <a:spLocks noGrp="1"/>
          </p:cNvSpPr>
          <p:nvPr>
            <p:ph type="dt" sz="quarter" idx="11"/>
          </p:nvPr>
        </p:nvSpPr>
        <p:spPr/>
        <p:txBody>
          <a:bodyPr/>
          <a:lstStyle/>
          <a:p>
            <a:pPr>
              <a:defRPr/>
            </a:pPr>
            <a:fld id="{2B5202C3-ECEB-1F42-A072-0354EC8F2573}" type="datetime1">
              <a:rPr lang="en-US" smtClean="0"/>
              <a:t>8/7/24</a:t>
            </a:fld>
            <a:endParaRPr lang="en-US" dirty="0"/>
          </a:p>
        </p:txBody>
      </p:sp>
      <p:sp>
        <p:nvSpPr>
          <p:cNvPr id="5" name="Footer Placeholder 4">
            <a:extLst>
              <a:ext uri="{FF2B5EF4-FFF2-40B4-BE49-F238E27FC236}">
                <a16:creationId xmlns:a16="http://schemas.microsoft.com/office/drawing/2014/main" id="{BDD14B78-3D49-5945-C1B6-7EEDBCAABC59}"/>
              </a:ext>
            </a:extLst>
          </p:cNvPr>
          <p:cNvSpPr>
            <a:spLocks noGrp="1"/>
          </p:cNvSpPr>
          <p:nvPr>
            <p:ph type="ftr" sz="quarter" idx="12"/>
          </p:nvPr>
        </p:nvSpPr>
        <p:spPr/>
        <p:txBody>
          <a:bodyPr/>
          <a:lstStyle/>
          <a:p>
            <a:pPr>
              <a:defRPr/>
            </a:pPr>
            <a:r>
              <a:rPr lang="en-US"/>
              <a:t>Se ZG 544 - Agile Software Process</a:t>
            </a:r>
            <a:endParaRPr lang="en-US" dirty="0"/>
          </a:p>
        </p:txBody>
      </p:sp>
      <p:sp>
        <p:nvSpPr>
          <p:cNvPr id="6" name="Slide Number Placeholder 5">
            <a:extLst>
              <a:ext uri="{FF2B5EF4-FFF2-40B4-BE49-F238E27FC236}">
                <a16:creationId xmlns:a16="http://schemas.microsoft.com/office/drawing/2014/main" id="{B82D458C-A0F0-8285-1B84-70717B302887}"/>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B6E9C3A-12D3-1247-8650-ACBFC555804F}" type="slidenum">
              <a:rPr lang="en-US" altLang="en-US">
                <a:solidFill>
                  <a:srgbClr val="898989"/>
                </a:solidFill>
              </a:rPr>
              <a:pPr eaLnBrk="1" hangingPunct="1"/>
              <a:t>21</a:t>
            </a:fld>
            <a:endParaRPr lang="en-US" altLang="en-US">
              <a:solidFill>
                <a:srgbClr val="898989"/>
              </a:solidFill>
            </a:endParaRPr>
          </a:p>
        </p:txBody>
      </p:sp>
      <p:sp>
        <p:nvSpPr>
          <p:cNvPr id="64535" name="TextBox 1">
            <a:extLst>
              <a:ext uri="{FF2B5EF4-FFF2-40B4-BE49-F238E27FC236}">
                <a16:creationId xmlns:a16="http://schemas.microsoft.com/office/drawing/2014/main" id="{C1834E1C-F688-5AD6-C16E-197B628DF168}"/>
              </a:ext>
            </a:extLst>
          </p:cNvPr>
          <p:cNvSpPr txBox="1">
            <a:spLocks noChangeArrowheads="1"/>
          </p:cNvSpPr>
          <p:nvPr/>
        </p:nvSpPr>
        <p:spPr bwMode="auto">
          <a:xfrm>
            <a:off x="457200" y="5857875"/>
            <a:ext cx="2057400" cy="246063"/>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a:t>Source:T1</a:t>
            </a:r>
          </a:p>
        </p:txBody>
      </p:sp>
    </p:spTree>
    <p:extLst>
      <p:ext uri="{BB962C8B-B14F-4D97-AF65-F5344CB8AC3E}">
        <p14:creationId xmlns:p14="http://schemas.microsoft.com/office/powerpoint/2010/main" val="39262397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1">
            <a:extLst>
              <a:ext uri="{FF2B5EF4-FFF2-40B4-BE49-F238E27FC236}">
                <a16:creationId xmlns:a16="http://schemas.microsoft.com/office/drawing/2014/main" id="{E3074B08-4E87-E3E3-434D-20802848B819}"/>
              </a:ext>
            </a:extLst>
          </p:cNvPr>
          <p:cNvSpPr>
            <a:spLocks noGrp="1"/>
          </p:cNvSpPr>
          <p:nvPr>
            <p:ph idx="1"/>
          </p:nvPr>
        </p:nvSpPr>
        <p:spPr>
          <a:xfrm>
            <a:off x="304800" y="1493838"/>
            <a:ext cx="8229600" cy="4906962"/>
          </a:xfrm>
        </p:spPr>
        <p:txBody>
          <a:bodyPr/>
          <a:lstStyle/>
          <a:p>
            <a:pPr fontAlgn="base">
              <a:spcAft>
                <a:spcPct val="0"/>
              </a:spcAft>
            </a:pPr>
            <a:endParaRPr lang="en-US" altLang="en-US" sz="3600" b="1"/>
          </a:p>
          <a:p>
            <a:pPr fontAlgn="base">
              <a:spcAft>
                <a:spcPct val="0"/>
              </a:spcAft>
            </a:pPr>
            <a:endParaRPr lang="en-US" altLang="en-US" sz="3600" b="1"/>
          </a:p>
          <a:p>
            <a:pPr fontAlgn="base">
              <a:spcAft>
                <a:spcPct val="0"/>
              </a:spcAft>
            </a:pPr>
            <a:r>
              <a:rPr lang="en-US" altLang="en-US" sz="3600"/>
              <a:t>“</a:t>
            </a:r>
            <a:r>
              <a:rPr lang="en-US" altLang="en-US"/>
              <a:t>Build projects around </a:t>
            </a:r>
            <a:r>
              <a:rPr lang="en-US" altLang="en-US" b="1"/>
              <a:t>motivated individuals</a:t>
            </a:r>
            <a:r>
              <a:rPr lang="en-US" altLang="en-US"/>
              <a:t>. Give them the environment and support they need, and trust them to get the job done”</a:t>
            </a:r>
          </a:p>
          <a:p>
            <a:pPr fontAlgn="base">
              <a:spcAft>
                <a:spcPct val="0"/>
              </a:spcAft>
            </a:pPr>
            <a:endParaRPr lang="en-US" altLang="en-US" b="1"/>
          </a:p>
          <a:p>
            <a:pPr fontAlgn="base">
              <a:spcAft>
                <a:spcPct val="0"/>
              </a:spcAft>
            </a:pPr>
            <a:endParaRPr lang="en-US" altLang="en-US" b="1"/>
          </a:p>
        </p:txBody>
      </p:sp>
      <p:sp>
        <p:nvSpPr>
          <p:cNvPr id="3" name="Content Placeholder 2">
            <a:extLst>
              <a:ext uri="{FF2B5EF4-FFF2-40B4-BE49-F238E27FC236}">
                <a16:creationId xmlns:a16="http://schemas.microsoft.com/office/drawing/2014/main" id="{6EAEDB0A-8546-F242-0E15-6B0D0500F886}"/>
              </a:ext>
            </a:extLst>
          </p:cNvPr>
          <p:cNvSpPr>
            <a:spLocks noGrp="1"/>
          </p:cNvSpPr>
          <p:nvPr>
            <p:ph sz="quarter" idx="10"/>
          </p:nvPr>
        </p:nvSpPr>
        <p:spPr/>
        <p:txBody>
          <a:bodyPr/>
          <a:lstStyle/>
          <a:p>
            <a:pPr>
              <a:buFont typeface="Arial" charset="0"/>
              <a:buNone/>
              <a:defRPr/>
            </a:pPr>
            <a:r>
              <a:rPr lang="en-US" dirty="0"/>
              <a:t>Agile Principle#5</a:t>
            </a:r>
          </a:p>
        </p:txBody>
      </p:sp>
      <p:sp>
        <p:nvSpPr>
          <p:cNvPr id="4" name="Date Placeholder 3">
            <a:extLst>
              <a:ext uri="{FF2B5EF4-FFF2-40B4-BE49-F238E27FC236}">
                <a16:creationId xmlns:a16="http://schemas.microsoft.com/office/drawing/2014/main" id="{DB0352C6-23CA-C304-5427-D3F67247746B}"/>
              </a:ext>
            </a:extLst>
          </p:cNvPr>
          <p:cNvSpPr>
            <a:spLocks noGrp="1"/>
          </p:cNvSpPr>
          <p:nvPr>
            <p:ph type="dt" sz="quarter" idx="11"/>
          </p:nvPr>
        </p:nvSpPr>
        <p:spPr/>
        <p:txBody>
          <a:bodyPr/>
          <a:lstStyle/>
          <a:p>
            <a:pPr>
              <a:defRPr/>
            </a:pPr>
            <a:fld id="{619CDFE5-EC39-B049-8B3E-2279F01E39DA}" type="datetime1">
              <a:rPr lang="en-US" smtClean="0"/>
              <a:t>8/7/24</a:t>
            </a:fld>
            <a:endParaRPr lang="en-US" dirty="0"/>
          </a:p>
        </p:txBody>
      </p:sp>
      <p:sp>
        <p:nvSpPr>
          <p:cNvPr id="5" name="Footer Placeholder 4">
            <a:extLst>
              <a:ext uri="{FF2B5EF4-FFF2-40B4-BE49-F238E27FC236}">
                <a16:creationId xmlns:a16="http://schemas.microsoft.com/office/drawing/2014/main" id="{C65F6AB6-7FA8-8BA2-4781-1EE0C4F32156}"/>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A2A964B9-B9A2-B2AD-EF52-D11C43E1543D}"/>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A7160DE-8CCE-E946-BFF9-FCCCE490D5EB}" type="slidenum">
              <a:rPr lang="en-US" altLang="en-US">
                <a:solidFill>
                  <a:srgbClr val="898989"/>
                </a:solidFill>
              </a:rPr>
              <a:pPr eaLnBrk="1" hangingPunct="1"/>
              <a:t>22</a:t>
            </a:fld>
            <a:endParaRPr lang="en-US" altLang="en-US">
              <a:solidFill>
                <a:srgbClr val="898989"/>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D7D138-5AD8-8E41-2DD6-D717F6D19420}"/>
              </a:ext>
            </a:extLst>
          </p:cNvPr>
          <p:cNvSpPr>
            <a:spLocks noGrp="1"/>
          </p:cNvSpPr>
          <p:nvPr>
            <p:ph sz="quarter" idx="10"/>
          </p:nvPr>
        </p:nvSpPr>
        <p:spPr/>
        <p:txBody>
          <a:bodyPr/>
          <a:lstStyle/>
          <a:p>
            <a:pPr>
              <a:buFont typeface="Arial" charset="0"/>
              <a:buNone/>
              <a:defRPr/>
            </a:pPr>
            <a:r>
              <a:rPr lang="en-US" dirty="0"/>
              <a:t>Motivated and Talented individuals</a:t>
            </a:r>
          </a:p>
          <a:p>
            <a:pPr>
              <a:buFont typeface="Arial" charset="0"/>
              <a:buNone/>
              <a:defRPr/>
            </a:pPr>
            <a:endParaRPr lang="en-US" dirty="0"/>
          </a:p>
        </p:txBody>
      </p:sp>
      <p:sp>
        <p:nvSpPr>
          <p:cNvPr id="3" name="Date Placeholder 2">
            <a:extLst>
              <a:ext uri="{FF2B5EF4-FFF2-40B4-BE49-F238E27FC236}">
                <a16:creationId xmlns:a16="http://schemas.microsoft.com/office/drawing/2014/main" id="{64D97745-17C8-3215-3ECE-99A499E19687}"/>
              </a:ext>
            </a:extLst>
          </p:cNvPr>
          <p:cNvSpPr>
            <a:spLocks noGrp="1"/>
          </p:cNvSpPr>
          <p:nvPr>
            <p:ph type="dt" sz="quarter" idx="11"/>
          </p:nvPr>
        </p:nvSpPr>
        <p:spPr/>
        <p:txBody>
          <a:bodyPr/>
          <a:lstStyle/>
          <a:p>
            <a:pPr>
              <a:defRPr/>
            </a:pPr>
            <a:fld id="{61CFCA1A-309F-A348-8EA4-BBF66C313D34}" type="datetime1">
              <a:rPr lang="en-US" smtClean="0"/>
              <a:t>8/7/24</a:t>
            </a:fld>
            <a:endParaRPr lang="en-US" dirty="0"/>
          </a:p>
        </p:txBody>
      </p:sp>
      <p:sp>
        <p:nvSpPr>
          <p:cNvPr id="4" name="Footer Placeholder 3">
            <a:extLst>
              <a:ext uri="{FF2B5EF4-FFF2-40B4-BE49-F238E27FC236}">
                <a16:creationId xmlns:a16="http://schemas.microsoft.com/office/drawing/2014/main" id="{1578E9AC-7A0E-BD40-321F-E6A85C056DC8}"/>
              </a:ext>
            </a:extLst>
          </p:cNvPr>
          <p:cNvSpPr>
            <a:spLocks noGrp="1"/>
          </p:cNvSpPr>
          <p:nvPr>
            <p:ph type="ftr" sz="quarter" idx="12"/>
          </p:nvPr>
        </p:nvSpPr>
        <p:spPr/>
        <p:txBody>
          <a:bodyPr/>
          <a:lstStyle/>
          <a:p>
            <a:pPr>
              <a:defRPr/>
            </a:pPr>
            <a:r>
              <a:rPr lang="it-IT"/>
              <a:t>Se ZG 544 - Agile Software Process</a:t>
            </a:r>
            <a:endParaRPr lang="en-US" dirty="0"/>
          </a:p>
        </p:txBody>
      </p:sp>
      <p:sp>
        <p:nvSpPr>
          <p:cNvPr id="5" name="Slide Number Placeholder 4">
            <a:extLst>
              <a:ext uri="{FF2B5EF4-FFF2-40B4-BE49-F238E27FC236}">
                <a16:creationId xmlns:a16="http://schemas.microsoft.com/office/drawing/2014/main" id="{7E83B5ED-76B2-BDCB-E423-62BD71661337}"/>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4AC817B-0345-274F-8DD2-74EC4ACA4396}" type="slidenum">
              <a:rPr lang="en-US" altLang="en-US">
                <a:solidFill>
                  <a:srgbClr val="898989"/>
                </a:solidFill>
              </a:rPr>
              <a:pPr eaLnBrk="1" hangingPunct="1"/>
              <a:t>23</a:t>
            </a:fld>
            <a:endParaRPr lang="en-US" altLang="en-US">
              <a:solidFill>
                <a:srgbClr val="898989"/>
              </a:solidFill>
            </a:endParaRPr>
          </a:p>
        </p:txBody>
      </p:sp>
      <p:sp>
        <p:nvSpPr>
          <p:cNvPr id="26630" name="Rectangle 5">
            <a:extLst>
              <a:ext uri="{FF2B5EF4-FFF2-40B4-BE49-F238E27FC236}">
                <a16:creationId xmlns:a16="http://schemas.microsoft.com/office/drawing/2014/main" id="{01E6F51F-42B4-43D8-18C1-B75BFB46107D}"/>
              </a:ext>
            </a:extLst>
          </p:cNvPr>
          <p:cNvSpPr>
            <a:spLocks noChangeArrowheads="1"/>
          </p:cNvSpPr>
          <p:nvPr/>
        </p:nvSpPr>
        <p:spPr bwMode="auto">
          <a:xfrm>
            <a:off x="4038600" y="5715000"/>
            <a:ext cx="449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900"/>
              <a:t>Source: Agile Foundations - Principles, practices and frameworks  by Peter Measey</a:t>
            </a:r>
          </a:p>
          <a:p>
            <a:pPr eaLnBrk="1" hangingPunct="1">
              <a:spcBef>
                <a:spcPct val="0"/>
              </a:spcBef>
              <a:buFontTx/>
              <a:buNone/>
            </a:pPr>
            <a:r>
              <a:rPr lang="en-US" altLang="en-US" sz="900"/>
              <a:t>McGraw-Hill Education ACP Agile Certified Practitioner Exam by Klaus Nielsen</a:t>
            </a:r>
          </a:p>
        </p:txBody>
      </p:sp>
    </p:spTree>
    <p:extLst>
      <p:ext uri="{BB962C8B-B14F-4D97-AF65-F5344CB8AC3E}">
        <p14:creationId xmlns:p14="http://schemas.microsoft.com/office/powerpoint/2010/main" val="11311967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A9E785-57B1-4CA4-1111-C37685ED1F22}"/>
              </a:ext>
            </a:extLst>
          </p:cNvPr>
          <p:cNvSpPr>
            <a:spLocks noGrp="1"/>
          </p:cNvSpPr>
          <p:nvPr>
            <p:ph idx="1"/>
          </p:nvPr>
        </p:nvSpPr>
        <p:spPr>
          <a:xfrm>
            <a:off x="304800" y="1493838"/>
            <a:ext cx="8229600" cy="4525962"/>
          </a:xfrm>
        </p:spPr>
        <p:txBody>
          <a:bodyPr/>
          <a:lstStyle/>
          <a:p>
            <a:pPr>
              <a:defRPr/>
            </a:pPr>
            <a:r>
              <a:rPr lang="en-US" b="1" dirty="0"/>
              <a:t>5</a:t>
            </a:r>
            <a:r>
              <a:rPr lang="en-US" b="1" baseline="30000" dirty="0"/>
              <a:t>th</a:t>
            </a:r>
            <a:r>
              <a:rPr lang="en-US" b="1" dirty="0"/>
              <a:t> Agile Principle states “</a:t>
            </a:r>
            <a:r>
              <a:rPr lang="en-US" altLang="en-US" b="1" dirty="0">
                <a:latin typeface="Arial" charset="0"/>
                <a:cs typeface="Arial" charset="0"/>
              </a:rPr>
              <a:t>Build projects around motivated individuals …..”</a:t>
            </a:r>
          </a:p>
          <a:p>
            <a:pPr>
              <a:defRPr/>
            </a:pPr>
            <a:endParaRPr lang="en-US" b="1" dirty="0"/>
          </a:p>
          <a:p>
            <a:pPr>
              <a:buFont typeface="Arial" pitchFamily="34" charset="0"/>
              <a:buChar char="•"/>
              <a:defRPr/>
            </a:pPr>
            <a:r>
              <a:rPr lang="en-US" b="1" dirty="0"/>
              <a:t>Motivation</a:t>
            </a:r>
            <a:r>
              <a:rPr lang="en-US" dirty="0"/>
              <a:t> releases energy and creativity and is an essential component of </a:t>
            </a:r>
            <a:r>
              <a:rPr lang="en-US" b="1" dirty="0"/>
              <a:t>high performance.</a:t>
            </a:r>
          </a:p>
          <a:p>
            <a:pPr marL="0" indent="0">
              <a:defRPr/>
            </a:pPr>
            <a:endParaRPr lang="en-US" dirty="0"/>
          </a:p>
          <a:p>
            <a:pPr>
              <a:buFont typeface="Arial" pitchFamily="34" charset="0"/>
              <a:buChar char="•"/>
              <a:defRPr/>
            </a:pPr>
            <a:r>
              <a:rPr lang="en-US" dirty="0"/>
              <a:t>We will look at a few </a:t>
            </a:r>
            <a:r>
              <a:rPr lang="en-US" b="1" dirty="0"/>
              <a:t>different approaches to understanding what motivates individuals</a:t>
            </a:r>
            <a:r>
              <a:rPr lang="en-US" dirty="0"/>
              <a:t> and the vital role that talent plays in achieving high performance.</a:t>
            </a:r>
          </a:p>
          <a:p>
            <a:pPr>
              <a:buFont typeface="Arial" pitchFamily="34" charset="0"/>
              <a:buChar char="•"/>
              <a:defRPr/>
            </a:pPr>
            <a:r>
              <a:rPr lang="en-US" b="1" dirty="0"/>
              <a:t>We will look at psychological models</a:t>
            </a:r>
          </a:p>
        </p:txBody>
      </p:sp>
      <p:sp>
        <p:nvSpPr>
          <p:cNvPr id="3" name="Content Placeholder 2">
            <a:extLst>
              <a:ext uri="{FF2B5EF4-FFF2-40B4-BE49-F238E27FC236}">
                <a16:creationId xmlns:a16="http://schemas.microsoft.com/office/drawing/2014/main" id="{8E790001-C5DF-80A9-95B0-ECE7E05C6466}"/>
              </a:ext>
            </a:extLst>
          </p:cNvPr>
          <p:cNvSpPr>
            <a:spLocks noGrp="1"/>
          </p:cNvSpPr>
          <p:nvPr>
            <p:ph sz="quarter" idx="10"/>
          </p:nvPr>
        </p:nvSpPr>
        <p:spPr/>
        <p:txBody>
          <a:bodyPr/>
          <a:lstStyle/>
          <a:p>
            <a:pPr>
              <a:buFont typeface="Arial" charset="0"/>
              <a:buNone/>
              <a:defRPr/>
            </a:pPr>
            <a:r>
              <a:rPr lang="en-US" dirty="0"/>
              <a:t>Motivated individuals</a:t>
            </a:r>
          </a:p>
        </p:txBody>
      </p:sp>
      <p:sp>
        <p:nvSpPr>
          <p:cNvPr id="4" name="Date Placeholder 3">
            <a:extLst>
              <a:ext uri="{FF2B5EF4-FFF2-40B4-BE49-F238E27FC236}">
                <a16:creationId xmlns:a16="http://schemas.microsoft.com/office/drawing/2014/main" id="{586527A1-CD7E-8D34-1309-C04FEB8801D2}"/>
              </a:ext>
            </a:extLst>
          </p:cNvPr>
          <p:cNvSpPr>
            <a:spLocks noGrp="1"/>
          </p:cNvSpPr>
          <p:nvPr>
            <p:ph type="dt" sz="quarter" idx="11"/>
          </p:nvPr>
        </p:nvSpPr>
        <p:spPr/>
        <p:txBody>
          <a:bodyPr/>
          <a:lstStyle/>
          <a:p>
            <a:pPr>
              <a:defRPr/>
            </a:pPr>
            <a:fld id="{B2FD80D1-44F2-954B-968F-9CC57FEF0BCE}" type="datetime1">
              <a:rPr lang="en-US" smtClean="0"/>
              <a:t>8/7/24</a:t>
            </a:fld>
            <a:endParaRPr lang="en-US" dirty="0"/>
          </a:p>
        </p:txBody>
      </p:sp>
      <p:sp>
        <p:nvSpPr>
          <p:cNvPr id="5" name="Footer Placeholder 4">
            <a:extLst>
              <a:ext uri="{FF2B5EF4-FFF2-40B4-BE49-F238E27FC236}">
                <a16:creationId xmlns:a16="http://schemas.microsoft.com/office/drawing/2014/main" id="{71FF16DD-4B6C-84E1-5D7C-F7FBD119625A}"/>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09CC1992-93D5-9D76-B559-97B81FC365F5}"/>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0152D7D-3630-C741-BDB1-57D815A7400F}" type="slidenum">
              <a:rPr lang="en-US" altLang="en-US">
                <a:solidFill>
                  <a:srgbClr val="898989"/>
                </a:solidFill>
              </a:rPr>
              <a:pPr eaLnBrk="1" hangingPunct="1"/>
              <a:t>24</a:t>
            </a:fld>
            <a:endParaRPr lang="en-US" altLang="en-US">
              <a:solidFill>
                <a:srgbClr val="898989"/>
              </a:solidFill>
            </a:endParaRPr>
          </a:p>
        </p:txBody>
      </p:sp>
    </p:spTree>
    <p:extLst>
      <p:ext uri="{BB962C8B-B14F-4D97-AF65-F5344CB8AC3E}">
        <p14:creationId xmlns:p14="http://schemas.microsoft.com/office/powerpoint/2010/main" val="29396668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1">
            <a:extLst>
              <a:ext uri="{FF2B5EF4-FFF2-40B4-BE49-F238E27FC236}">
                <a16:creationId xmlns:a16="http://schemas.microsoft.com/office/drawing/2014/main" id="{E99D9A8D-9058-3CE4-8855-60F8F449384D}"/>
              </a:ext>
            </a:extLst>
          </p:cNvPr>
          <p:cNvSpPr>
            <a:spLocks noGrp="1"/>
          </p:cNvSpPr>
          <p:nvPr>
            <p:ph idx="1"/>
          </p:nvPr>
        </p:nvSpPr>
        <p:spPr>
          <a:xfrm>
            <a:off x="304800" y="1493838"/>
            <a:ext cx="8534400" cy="4983162"/>
          </a:xfrm>
        </p:spPr>
        <p:txBody>
          <a:bodyPr/>
          <a:lstStyle/>
          <a:p>
            <a:pPr fontAlgn="base">
              <a:spcAft>
                <a:spcPct val="0"/>
              </a:spcAft>
              <a:buFont typeface="Arial" pitchFamily="34" charset="0"/>
              <a:buChar char="•"/>
            </a:pPr>
            <a:r>
              <a:rPr lang="en-US" altLang="en-US" sz="1800"/>
              <a:t>Maslow's hierarchy of needs is a theory in psychology proposed by Abraham Maslow in his 1943 paper still relevant today in 2020.</a:t>
            </a:r>
          </a:p>
        </p:txBody>
      </p:sp>
      <p:sp>
        <p:nvSpPr>
          <p:cNvPr id="3" name="Content Placeholder 2">
            <a:extLst>
              <a:ext uri="{FF2B5EF4-FFF2-40B4-BE49-F238E27FC236}">
                <a16:creationId xmlns:a16="http://schemas.microsoft.com/office/drawing/2014/main" id="{1C3FCCF5-51FD-D749-473D-1F714714E776}"/>
              </a:ext>
            </a:extLst>
          </p:cNvPr>
          <p:cNvSpPr>
            <a:spLocks noGrp="1"/>
          </p:cNvSpPr>
          <p:nvPr>
            <p:ph sz="quarter" idx="10"/>
          </p:nvPr>
        </p:nvSpPr>
        <p:spPr>
          <a:xfrm>
            <a:off x="228600" y="152400"/>
            <a:ext cx="6324600" cy="1143000"/>
          </a:xfrm>
        </p:spPr>
        <p:txBody>
          <a:bodyPr/>
          <a:lstStyle/>
          <a:p>
            <a:pPr>
              <a:buFont typeface="Arial" charset="0"/>
              <a:buNone/>
              <a:defRPr/>
            </a:pPr>
            <a:r>
              <a:rPr lang="en-US" dirty="0"/>
              <a:t>Maslow’s hierarchy of needs</a:t>
            </a:r>
          </a:p>
          <a:p>
            <a:pPr>
              <a:buFont typeface="Arial" charset="0"/>
              <a:buNone/>
              <a:defRPr/>
            </a:pPr>
            <a:r>
              <a:rPr lang="en-US" dirty="0"/>
              <a:t>(Motivation theory)</a:t>
            </a:r>
          </a:p>
        </p:txBody>
      </p:sp>
      <p:sp>
        <p:nvSpPr>
          <p:cNvPr id="4" name="Date Placeholder 3">
            <a:extLst>
              <a:ext uri="{FF2B5EF4-FFF2-40B4-BE49-F238E27FC236}">
                <a16:creationId xmlns:a16="http://schemas.microsoft.com/office/drawing/2014/main" id="{BECB1604-24E1-75FF-4087-4442DEAD6C8B}"/>
              </a:ext>
            </a:extLst>
          </p:cNvPr>
          <p:cNvSpPr>
            <a:spLocks noGrp="1"/>
          </p:cNvSpPr>
          <p:nvPr>
            <p:ph type="dt" sz="quarter" idx="11"/>
          </p:nvPr>
        </p:nvSpPr>
        <p:spPr/>
        <p:txBody>
          <a:bodyPr/>
          <a:lstStyle/>
          <a:p>
            <a:pPr>
              <a:defRPr/>
            </a:pPr>
            <a:fld id="{247B985B-CFF0-C14B-8AA1-865B1BFDF1F1}" type="datetime1">
              <a:rPr lang="en-US" smtClean="0"/>
              <a:t>8/7/24</a:t>
            </a:fld>
            <a:endParaRPr lang="en-US" dirty="0"/>
          </a:p>
        </p:txBody>
      </p:sp>
      <p:sp>
        <p:nvSpPr>
          <p:cNvPr id="5" name="Footer Placeholder 4">
            <a:extLst>
              <a:ext uri="{FF2B5EF4-FFF2-40B4-BE49-F238E27FC236}">
                <a16:creationId xmlns:a16="http://schemas.microsoft.com/office/drawing/2014/main" id="{B6C99983-65DD-1F74-5CF7-8A1E99E35D75}"/>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8ECED90C-59D8-9057-B334-31C9A112B9AE}"/>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07664B4-E74E-904B-A47D-6CABA98D8D7C}" type="slidenum">
              <a:rPr lang="en-US" altLang="en-US">
                <a:solidFill>
                  <a:srgbClr val="898989"/>
                </a:solidFill>
              </a:rPr>
              <a:pPr eaLnBrk="1" hangingPunct="1"/>
              <a:t>25</a:t>
            </a:fld>
            <a:endParaRPr lang="en-US" altLang="en-US">
              <a:solidFill>
                <a:srgbClr val="898989"/>
              </a:solidFill>
            </a:endParaRPr>
          </a:p>
        </p:txBody>
      </p:sp>
      <p:pic>
        <p:nvPicPr>
          <p:cNvPr id="28679" name="Picture 6">
            <a:extLst>
              <a:ext uri="{FF2B5EF4-FFF2-40B4-BE49-F238E27FC236}">
                <a16:creationId xmlns:a16="http://schemas.microsoft.com/office/drawing/2014/main" id="{C1298636-18CD-57AC-7EA2-36804D81A2B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286000"/>
            <a:ext cx="3668713"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F85FD426-BB8C-C091-890D-2AD27BD1DF96}"/>
              </a:ext>
            </a:extLst>
          </p:cNvPr>
          <p:cNvSpPr/>
          <p:nvPr/>
        </p:nvSpPr>
        <p:spPr>
          <a:xfrm>
            <a:off x="4406900" y="2133600"/>
            <a:ext cx="4572000" cy="1200150"/>
          </a:xfrm>
          <a:prstGeom prst="rect">
            <a:avLst/>
          </a:prstGeom>
          <a:ln>
            <a:solidFill>
              <a:schemeClr val="accent1">
                <a:shade val="95000"/>
                <a:satMod val="105000"/>
              </a:schemeClr>
            </a:solidFill>
          </a:ln>
        </p:spPr>
        <p:txBody>
          <a:bodyPr>
            <a:spAutoFit/>
          </a:bodyPr>
          <a:lstStyle/>
          <a:p>
            <a:pPr marL="285750" indent="-285750">
              <a:buFont typeface="Arial" panose="020B0604020202020204" pitchFamily="34" charset="0"/>
              <a:buChar char="•"/>
              <a:defRPr/>
            </a:pPr>
            <a:r>
              <a:rPr lang="en-US" sz="1200" dirty="0">
                <a:latin typeface="Arial" charset="0"/>
                <a:cs typeface="Arial" charset="0"/>
              </a:rPr>
              <a:t>Maslow suggested that, once our basic needs are met, our behavior will be driven by meeting higher-level needs. </a:t>
            </a:r>
          </a:p>
          <a:p>
            <a:pPr marL="285750" indent="-285750">
              <a:buFont typeface="Arial" panose="020B0604020202020204" pitchFamily="34" charset="0"/>
              <a:buChar char="•"/>
              <a:defRPr/>
            </a:pPr>
            <a:endParaRPr lang="en-US" sz="1200" dirty="0">
              <a:latin typeface="Arial" charset="0"/>
              <a:cs typeface="Arial" charset="0"/>
            </a:endParaRPr>
          </a:p>
          <a:p>
            <a:pPr marL="285750" indent="-285750">
              <a:buFont typeface="Arial" panose="020B0604020202020204" pitchFamily="34" charset="0"/>
              <a:buChar char="•"/>
              <a:defRPr/>
            </a:pPr>
            <a:r>
              <a:rPr lang="en-US" sz="1200" dirty="0">
                <a:latin typeface="Arial" charset="0"/>
                <a:cs typeface="Arial" charset="0"/>
              </a:rPr>
              <a:t>He assumed that human beings have the natural propensity to move towards self-actualization (Fulfillment of one own full potential/talents) by satisfying preceding needs. </a:t>
            </a:r>
          </a:p>
        </p:txBody>
      </p:sp>
      <p:sp>
        <p:nvSpPr>
          <p:cNvPr id="10" name="Rectangle 9">
            <a:extLst>
              <a:ext uri="{FF2B5EF4-FFF2-40B4-BE49-F238E27FC236}">
                <a16:creationId xmlns:a16="http://schemas.microsoft.com/office/drawing/2014/main" id="{307F893B-3417-CD1D-81DF-671C880631F2}"/>
              </a:ext>
            </a:extLst>
          </p:cNvPr>
          <p:cNvSpPr/>
          <p:nvPr/>
        </p:nvSpPr>
        <p:spPr>
          <a:xfrm>
            <a:off x="4406900" y="3819525"/>
            <a:ext cx="4572000" cy="2124075"/>
          </a:xfrm>
          <a:prstGeom prst="rect">
            <a:avLst/>
          </a:prstGeom>
          <a:ln>
            <a:solidFill>
              <a:schemeClr val="accent1">
                <a:shade val="95000"/>
                <a:satMod val="105000"/>
              </a:schemeClr>
            </a:solidFill>
          </a:ln>
        </p:spPr>
        <p:txBody>
          <a:bodyPr>
            <a:spAutoFit/>
          </a:bodyPr>
          <a:lstStyle/>
          <a:p>
            <a:pPr>
              <a:defRPr/>
            </a:pPr>
            <a:r>
              <a:rPr lang="en-US" sz="1200" b="1" dirty="0">
                <a:latin typeface="Arial" charset="0"/>
                <a:cs typeface="Arial" charset="0"/>
              </a:rPr>
              <a:t>Physiological</a:t>
            </a:r>
            <a:r>
              <a:rPr lang="en-US" sz="1200" dirty="0">
                <a:latin typeface="Arial" charset="0"/>
                <a:cs typeface="Arial" charset="0"/>
              </a:rPr>
              <a:t> : Human survival requirements, such as food, water and air, etc., comprise physiological needs. The absence of these will create various psychological symptoms, such as hunger, thirst, discomfort.</a:t>
            </a:r>
          </a:p>
          <a:p>
            <a:pPr>
              <a:defRPr/>
            </a:pPr>
            <a:endParaRPr lang="en-US" sz="1200" dirty="0">
              <a:latin typeface="Arial" charset="0"/>
              <a:cs typeface="Arial" charset="0"/>
            </a:endParaRPr>
          </a:p>
          <a:p>
            <a:pPr>
              <a:defRPr/>
            </a:pPr>
            <a:r>
              <a:rPr lang="en-US" sz="1200" b="1" dirty="0">
                <a:latin typeface="Arial" charset="0"/>
                <a:cs typeface="Arial" charset="0"/>
              </a:rPr>
              <a:t>Safety</a:t>
            </a:r>
            <a:r>
              <a:rPr lang="en-US" sz="1200" dirty="0">
                <a:latin typeface="Arial" charset="0"/>
                <a:cs typeface="Arial" charset="0"/>
              </a:rPr>
              <a:t>: Physical safety, economic security, employment, health and wellbeing, and protection against accidents/illness.</a:t>
            </a:r>
          </a:p>
          <a:p>
            <a:pPr>
              <a:defRPr/>
            </a:pPr>
            <a:endParaRPr lang="en-US" sz="1200" dirty="0">
              <a:latin typeface="Arial" charset="0"/>
              <a:cs typeface="Arial" charset="0"/>
            </a:endParaRPr>
          </a:p>
          <a:p>
            <a:pPr>
              <a:defRPr/>
            </a:pPr>
            <a:r>
              <a:rPr lang="en-US" sz="1200" b="1" dirty="0">
                <a:latin typeface="Arial" charset="0"/>
                <a:cs typeface="Arial" charset="0"/>
              </a:rPr>
              <a:t>Love/Belonging: </a:t>
            </a:r>
            <a:r>
              <a:rPr lang="en-US" sz="1200" dirty="0">
                <a:latin typeface="Arial" charset="0"/>
                <a:cs typeface="Arial" charset="0"/>
              </a:rPr>
              <a:t>The sense of belonging and acceptance, for instance in working groups, congregations, professional bodies and sports teams, can foster creativity and motivation.</a:t>
            </a:r>
            <a:endParaRPr lang="en-US" dirty="0">
              <a:latin typeface="Arial" charset="0"/>
              <a:cs typeface="Arial" charset="0"/>
            </a:endParaRPr>
          </a:p>
        </p:txBody>
      </p:sp>
      <p:sp>
        <p:nvSpPr>
          <p:cNvPr id="11" name="Rectangle 10">
            <a:extLst>
              <a:ext uri="{FF2B5EF4-FFF2-40B4-BE49-F238E27FC236}">
                <a16:creationId xmlns:a16="http://schemas.microsoft.com/office/drawing/2014/main" id="{BC09A3D7-7D1B-003A-02C8-18E9AFFF89ED}"/>
              </a:ext>
            </a:extLst>
          </p:cNvPr>
          <p:cNvSpPr/>
          <p:nvPr/>
        </p:nvSpPr>
        <p:spPr>
          <a:xfrm>
            <a:off x="457200" y="4940300"/>
            <a:ext cx="3505200" cy="1570038"/>
          </a:xfrm>
          <a:prstGeom prst="rect">
            <a:avLst/>
          </a:prstGeom>
          <a:ln>
            <a:solidFill>
              <a:schemeClr val="accent1">
                <a:shade val="95000"/>
                <a:satMod val="105000"/>
              </a:schemeClr>
            </a:solidFill>
          </a:ln>
        </p:spPr>
        <p:txBody>
          <a:bodyPr>
            <a:spAutoFit/>
          </a:bodyPr>
          <a:lstStyle/>
          <a:p>
            <a:pPr>
              <a:defRPr/>
            </a:pPr>
            <a:r>
              <a:rPr lang="en-US" sz="1200" b="1" dirty="0">
                <a:latin typeface="Arial" charset="0"/>
                <a:cs typeface="Arial" charset="0"/>
              </a:rPr>
              <a:t>Self Esteem/Respect</a:t>
            </a:r>
            <a:r>
              <a:rPr lang="en-US" sz="1200" dirty="0">
                <a:latin typeface="Arial" charset="0"/>
                <a:cs typeface="Arial" charset="0"/>
              </a:rPr>
              <a:t> :Sense of contribution, achievement, recognition, freedom and attention.</a:t>
            </a:r>
          </a:p>
          <a:p>
            <a:pPr>
              <a:defRPr/>
            </a:pPr>
            <a:endParaRPr lang="en-US" sz="1200" dirty="0">
              <a:latin typeface="Arial" charset="0"/>
              <a:cs typeface="Arial" charset="0"/>
            </a:endParaRPr>
          </a:p>
          <a:p>
            <a:pPr>
              <a:defRPr/>
            </a:pPr>
            <a:r>
              <a:rPr lang="en-US" sz="1200" b="1" dirty="0">
                <a:latin typeface="Arial" charset="0"/>
                <a:cs typeface="Arial" charset="0"/>
              </a:rPr>
              <a:t>Self-actualization: </a:t>
            </a:r>
            <a:r>
              <a:rPr lang="en-US" sz="1200" dirty="0">
                <a:latin typeface="Arial" charset="0"/>
                <a:cs typeface="Arial" charset="0"/>
              </a:rPr>
              <a:t>‘the desire to accomplish everything that one is capable of becoming’. Once individuals have achieved self-actualization they can provide their support to others.</a:t>
            </a:r>
          </a:p>
          <a:p>
            <a:pPr>
              <a:defRPr/>
            </a:pPr>
            <a:endParaRPr lang="en-US" sz="1200" dirty="0">
              <a:latin typeface="Arial" charset="0"/>
              <a:cs typeface="Arial" charset="0"/>
            </a:endParaRPr>
          </a:p>
        </p:txBody>
      </p:sp>
      <p:sp>
        <p:nvSpPr>
          <p:cNvPr id="28683" name="TextBox 13">
            <a:extLst>
              <a:ext uri="{FF2B5EF4-FFF2-40B4-BE49-F238E27FC236}">
                <a16:creationId xmlns:a16="http://schemas.microsoft.com/office/drawing/2014/main" id="{25BAF944-986C-282B-539F-148E363A9F8A}"/>
              </a:ext>
            </a:extLst>
          </p:cNvPr>
          <p:cNvSpPr txBox="1">
            <a:spLocks noChangeArrowheads="1"/>
          </p:cNvSpPr>
          <p:nvPr/>
        </p:nvSpPr>
        <p:spPr bwMode="auto">
          <a:xfrm>
            <a:off x="134938" y="3838575"/>
            <a:ext cx="13509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t>Deficiency needs</a:t>
            </a:r>
          </a:p>
        </p:txBody>
      </p:sp>
      <p:sp>
        <p:nvSpPr>
          <p:cNvPr id="15" name="Left Brace 14">
            <a:extLst>
              <a:ext uri="{FF2B5EF4-FFF2-40B4-BE49-F238E27FC236}">
                <a16:creationId xmlns:a16="http://schemas.microsoft.com/office/drawing/2014/main" id="{443420DB-C095-7158-2EA3-F792FCF41896}"/>
              </a:ext>
            </a:extLst>
          </p:cNvPr>
          <p:cNvSpPr/>
          <p:nvPr/>
        </p:nvSpPr>
        <p:spPr>
          <a:xfrm>
            <a:off x="1219200" y="3581400"/>
            <a:ext cx="533400" cy="1016000"/>
          </a:xfrm>
          <a:prstGeom prst="leftBrace">
            <a:avLst>
              <a:gd name="adj1" fmla="val 8333"/>
              <a:gd name="adj2" fmla="val 50953"/>
            </a:avLst>
          </a:prstGeom>
          <a:ln w="2222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Tree>
    <p:extLst>
      <p:ext uri="{BB962C8B-B14F-4D97-AF65-F5344CB8AC3E}">
        <p14:creationId xmlns:p14="http://schemas.microsoft.com/office/powerpoint/2010/main" val="14833118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Content Placeholder 6">
            <a:extLst>
              <a:ext uri="{FF2B5EF4-FFF2-40B4-BE49-F238E27FC236}">
                <a16:creationId xmlns:a16="http://schemas.microsoft.com/office/drawing/2014/main" id="{1542BAFF-C3CA-4E53-78A2-72DC7C3CCB5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46075" y="1719263"/>
            <a:ext cx="5826125" cy="2987675"/>
          </a:xfrm>
        </p:spPr>
      </p:pic>
      <p:sp>
        <p:nvSpPr>
          <p:cNvPr id="3" name="Content Placeholder 2">
            <a:extLst>
              <a:ext uri="{FF2B5EF4-FFF2-40B4-BE49-F238E27FC236}">
                <a16:creationId xmlns:a16="http://schemas.microsoft.com/office/drawing/2014/main" id="{60CFFA57-7AC2-2E5A-C425-AB07215544A5}"/>
              </a:ext>
            </a:extLst>
          </p:cNvPr>
          <p:cNvSpPr>
            <a:spLocks noGrp="1"/>
          </p:cNvSpPr>
          <p:nvPr>
            <p:ph sz="quarter" idx="10"/>
          </p:nvPr>
        </p:nvSpPr>
        <p:spPr/>
        <p:txBody>
          <a:bodyPr/>
          <a:lstStyle/>
          <a:p>
            <a:pPr>
              <a:buFont typeface="Arial" charset="0"/>
              <a:buNone/>
              <a:defRPr/>
            </a:pPr>
            <a:r>
              <a:rPr lang="en-US" dirty="0"/>
              <a:t>Management’s attitude determines motivation</a:t>
            </a:r>
          </a:p>
        </p:txBody>
      </p:sp>
      <p:sp>
        <p:nvSpPr>
          <p:cNvPr id="4" name="Date Placeholder 3">
            <a:extLst>
              <a:ext uri="{FF2B5EF4-FFF2-40B4-BE49-F238E27FC236}">
                <a16:creationId xmlns:a16="http://schemas.microsoft.com/office/drawing/2014/main" id="{6954DF9E-3B95-6D89-F46C-4D5048BA50C6}"/>
              </a:ext>
            </a:extLst>
          </p:cNvPr>
          <p:cNvSpPr>
            <a:spLocks noGrp="1"/>
          </p:cNvSpPr>
          <p:nvPr>
            <p:ph type="dt" sz="quarter" idx="11"/>
          </p:nvPr>
        </p:nvSpPr>
        <p:spPr/>
        <p:txBody>
          <a:bodyPr/>
          <a:lstStyle/>
          <a:p>
            <a:pPr>
              <a:defRPr/>
            </a:pPr>
            <a:fld id="{1075931E-7D5E-8D46-8D93-8DA22886228F}" type="datetime1">
              <a:rPr lang="en-US" smtClean="0"/>
              <a:t>8/7/24</a:t>
            </a:fld>
            <a:endParaRPr lang="en-US" dirty="0"/>
          </a:p>
        </p:txBody>
      </p:sp>
      <p:sp>
        <p:nvSpPr>
          <p:cNvPr id="5" name="Footer Placeholder 4">
            <a:extLst>
              <a:ext uri="{FF2B5EF4-FFF2-40B4-BE49-F238E27FC236}">
                <a16:creationId xmlns:a16="http://schemas.microsoft.com/office/drawing/2014/main" id="{403C81C3-86BA-F762-226D-82D84D22B3BD}"/>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FAA089DC-6C22-CAB9-1529-0766CD1B912C}"/>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8F1125A-5B8B-7141-B64A-1FBF41486EAE}" type="slidenum">
              <a:rPr lang="en-US" altLang="en-US">
                <a:solidFill>
                  <a:srgbClr val="898989"/>
                </a:solidFill>
              </a:rPr>
              <a:pPr eaLnBrk="1" hangingPunct="1"/>
              <a:t>26</a:t>
            </a:fld>
            <a:endParaRPr lang="en-US" altLang="en-US">
              <a:solidFill>
                <a:srgbClr val="898989"/>
              </a:solidFill>
            </a:endParaRPr>
          </a:p>
        </p:txBody>
      </p:sp>
      <p:sp>
        <p:nvSpPr>
          <p:cNvPr id="8" name="Rectangle 7">
            <a:extLst>
              <a:ext uri="{FF2B5EF4-FFF2-40B4-BE49-F238E27FC236}">
                <a16:creationId xmlns:a16="http://schemas.microsoft.com/office/drawing/2014/main" id="{23A68F74-426D-2671-972B-30DEDCA0785C}"/>
              </a:ext>
            </a:extLst>
          </p:cNvPr>
          <p:cNvSpPr/>
          <p:nvPr/>
        </p:nvSpPr>
        <p:spPr>
          <a:xfrm>
            <a:off x="6400800" y="1524000"/>
            <a:ext cx="2286000" cy="4524375"/>
          </a:xfrm>
          <a:prstGeom prst="rect">
            <a:avLst/>
          </a:prstGeom>
          <a:ln>
            <a:solidFill>
              <a:schemeClr val="accent1">
                <a:shade val="95000"/>
                <a:satMod val="105000"/>
              </a:schemeClr>
            </a:solidFill>
          </a:ln>
        </p:spPr>
        <p:txBody>
          <a:bodyPr>
            <a:spAutoFit/>
          </a:bodyPr>
          <a:lstStyle/>
          <a:p>
            <a:pPr marL="285750" indent="-285750">
              <a:buFont typeface="Arial" panose="020B0604020202020204" pitchFamily="34" charset="0"/>
              <a:buChar char="•"/>
              <a:defRPr/>
            </a:pPr>
            <a:r>
              <a:rPr lang="en-US" sz="1600" dirty="0">
                <a:latin typeface="Arial" charset="0"/>
                <a:cs typeface="Arial" charset="0"/>
              </a:rPr>
              <a:t>Whether employees display Theory X or Theory Y behavior is a consequence of how management treat them. </a:t>
            </a:r>
          </a:p>
          <a:p>
            <a:pPr>
              <a:defRPr/>
            </a:pPr>
            <a:endParaRPr lang="en-US" sz="1600" dirty="0">
              <a:latin typeface="Arial" charset="0"/>
              <a:cs typeface="Arial" charset="0"/>
            </a:endParaRPr>
          </a:p>
          <a:p>
            <a:pPr marL="285750" indent="-285750">
              <a:buFont typeface="Arial" panose="020B0604020202020204" pitchFamily="34" charset="0"/>
              <a:buChar char="•"/>
              <a:defRPr/>
            </a:pPr>
            <a:r>
              <a:rPr lang="en-US" sz="1600" dirty="0">
                <a:latin typeface="Arial" charset="0"/>
                <a:cs typeface="Arial" charset="0"/>
              </a:rPr>
              <a:t>This means that generally managers will get what they expect – if they expect and manage for Theory X behavior, they will typically get employees displaying Theory X behavior.</a:t>
            </a:r>
          </a:p>
        </p:txBody>
      </p:sp>
      <p:sp>
        <p:nvSpPr>
          <p:cNvPr id="29704" name="Rectangle 8">
            <a:extLst>
              <a:ext uri="{FF2B5EF4-FFF2-40B4-BE49-F238E27FC236}">
                <a16:creationId xmlns:a16="http://schemas.microsoft.com/office/drawing/2014/main" id="{B64D9EE4-4240-D19D-A589-8F158A21E4F9}"/>
              </a:ext>
            </a:extLst>
          </p:cNvPr>
          <p:cNvSpPr>
            <a:spLocks noChangeArrowheads="1"/>
          </p:cNvSpPr>
          <p:nvPr/>
        </p:nvSpPr>
        <p:spPr bwMode="auto">
          <a:xfrm>
            <a:off x="1219200" y="1339850"/>
            <a:ext cx="38179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t>McGregor’s Theory X and Theory Y</a:t>
            </a:r>
          </a:p>
        </p:txBody>
      </p:sp>
      <p:sp>
        <p:nvSpPr>
          <p:cNvPr id="10" name="Rectangle 9">
            <a:extLst>
              <a:ext uri="{FF2B5EF4-FFF2-40B4-BE49-F238E27FC236}">
                <a16:creationId xmlns:a16="http://schemas.microsoft.com/office/drawing/2014/main" id="{44026F09-0ADE-FBD5-FCE9-9DE0BA91DE58}"/>
              </a:ext>
            </a:extLst>
          </p:cNvPr>
          <p:cNvSpPr/>
          <p:nvPr/>
        </p:nvSpPr>
        <p:spPr>
          <a:xfrm>
            <a:off x="381000" y="4724400"/>
            <a:ext cx="5715000" cy="1816100"/>
          </a:xfrm>
          <a:prstGeom prst="rect">
            <a:avLst/>
          </a:prstGeom>
          <a:ln>
            <a:solidFill>
              <a:schemeClr val="accent1">
                <a:shade val="95000"/>
                <a:satMod val="105000"/>
              </a:schemeClr>
            </a:solidFill>
          </a:ln>
        </p:spPr>
        <p:txBody>
          <a:bodyPr>
            <a:spAutoFit/>
          </a:bodyPr>
          <a:lstStyle/>
          <a:p>
            <a:pPr marL="285750" indent="-285750">
              <a:buFont typeface="Arial" panose="020B0604020202020204" pitchFamily="34" charset="0"/>
              <a:buChar char="•"/>
              <a:defRPr/>
            </a:pPr>
            <a:r>
              <a:rPr lang="en-US" sz="1600" dirty="0">
                <a:latin typeface="Arial" charset="0"/>
                <a:cs typeface="Arial" charset="0"/>
              </a:rPr>
              <a:t>An Agile leadership style should be in alignment with McGregor’s Theory Y, which views employees in a positive light. </a:t>
            </a:r>
          </a:p>
          <a:p>
            <a:pPr marL="285750" indent="-285750">
              <a:buFont typeface="Arial" panose="020B0604020202020204" pitchFamily="34" charset="0"/>
              <a:buChar char="•"/>
              <a:defRPr/>
            </a:pPr>
            <a:r>
              <a:rPr lang="en-US" sz="1600" dirty="0">
                <a:latin typeface="Arial" charset="0"/>
                <a:cs typeface="Arial" charset="0"/>
              </a:rPr>
              <a:t>As in Agile, that puts individuals and teams first, McGregor’s research outcomes prove that teams under Theory Y management showed better performance in comparison to Theory X teams.</a:t>
            </a:r>
          </a:p>
        </p:txBody>
      </p:sp>
    </p:spTree>
    <p:extLst>
      <p:ext uri="{BB962C8B-B14F-4D97-AF65-F5344CB8AC3E}">
        <p14:creationId xmlns:p14="http://schemas.microsoft.com/office/powerpoint/2010/main" val="16530270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1">
            <a:extLst>
              <a:ext uri="{FF2B5EF4-FFF2-40B4-BE49-F238E27FC236}">
                <a16:creationId xmlns:a16="http://schemas.microsoft.com/office/drawing/2014/main" id="{DFB44FF7-49B7-F397-175E-8546425833AC}"/>
              </a:ext>
            </a:extLst>
          </p:cNvPr>
          <p:cNvSpPr>
            <a:spLocks noGrp="1"/>
          </p:cNvSpPr>
          <p:nvPr>
            <p:ph idx="1"/>
          </p:nvPr>
        </p:nvSpPr>
        <p:spPr>
          <a:xfrm>
            <a:off x="304800" y="1493838"/>
            <a:ext cx="8229600" cy="4525962"/>
          </a:xfrm>
        </p:spPr>
        <p:txBody>
          <a:bodyPr/>
          <a:lstStyle/>
          <a:p>
            <a:pPr fontAlgn="base">
              <a:spcAft>
                <a:spcPct val="0"/>
              </a:spcAft>
              <a:buFont typeface="Arial" pitchFamily="34" charset="0"/>
              <a:buChar char="•"/>
            </a:pPr>
            <a:r>
              <a:rPr lang="en-US" altLang="en-US" dirty="0"/>
              <a:t>A researcher Herzberg proposed a refinement to Maslow’s and an addition to McGregor’s approach</a:t>
            </a:r>
          </a:p>
          <a:p>
            <a:pPr fontAlgn="base">
              <a:spcAft>
                <a:spcPct val="0"/>
              </a:spcAft>
              <a:buFont typeface="Arial" pitchFamily="34" charset="0"/>
              <a:buChar char="•"/>
            </a:pPr>
            <a:endParaRPr lang="en-US" altLang="en-US" sz="1800" dirty="0"/>
          </a:p>
          <a:p>
            <a:pPr fontAlgn="base">
              <a:spcAft>
                <a:spcPct val="0"/>
              </a:spcAft>
              <a:buFont typeface="Arial" pitchFamily="34" charset="0"/>
              <a:buChar char="•"/>
            </a:pPr>
            <a:r>
              <a:rPr lang="en-US" altLang="en-US" dirty="0"/>
              <a:t>Hygiene factors comprise:</a:t>
            </a:r>
          </a:p>
          <a:p>
            <a:pPr lvl="1" fontAlgn="base">
              <a:spcAft>
                <a:spcPct val="0"/>
              </a:spcAft>
              <a:buFont typeface="Arial" pitchFamily="34" charset="0"/>
              <a:buChar char="•"/>
            </a:pPr>
            <a:r>
              <a:rPr lang="en-US" altLang="en-US" sz="1800" dirty="0"/>
              <a:t>Pay, company policy, quality of supervision/management, working relations, working conditions, status and security.</a:t>
            </a:r>
          </a:p>
          <a:p>
            <a:pPr lvl="1" fontAlgn="base">
              <a:spcAft>
                <a:spcPct val="0"/>
              </a:spcAft>
              <a:buFont typeface="Arial" pitchFamily="34" charset="0"/>
              <a:buChar char="•"/>
            </a:pPr>
            <a:endParaRPr lang="en-US" altLang="en-US" sz="1800" dirty="0"/>
          </a:p>
          <a:p>
            <a:pPr fontAlgn="base">
              <a:spcAft>
                <a:spcPct val="0"/>
              </a:spcAft>
              <a:buFont typeface="Arial" pitchFamily="34" charset="0"/>
              <a:buChar char="•"/>
            </a:pPr>
            <a:r>
              <a:rPr lang="en-US" altLang="en-US" sz="2600" dirty="0"/>
              <a:t>Motivators comprise: </a:t>
            </a:r>
          </a:p>
          <a:p>
            <a:pPr lvl="1" fontAlgn="base">
              <a:spcAft>
                <a:spcPct val="0"/>
              </a:spcAft>
              <a:buFont typeface="Arial" pitchFamily="34" charset="0"/>
              <a:buChar char="•"/>
            </a:pPr>
            <a:r>
              <a:rPr lang="en-US" altLang="en-US" sz="1800" dirty="0"/>
              <a:t>Achievement, recognition, responsibility, advancement, learning, type and nature of work.</a:t>
            </a:r>
          </a:p>
        </p:txBody>
      </p:sp>
      <p:sp>
        <p:nvSpPr>
          <p:cNvPr id="3" name="Content Placeholder 2">
            <a:extLst>
              <a:ext uri="{FF2B5EF4-FFF2-40B4-BE49-F238E27FC236}">
                <a16:creationId xmlns:a16="http://schemas.microsoft.com/office/drawing/2014/main" id="{417A39C7-E73C-B62B-FC9C-BFB523DD733B}"/>
              </a:ext>
            </a:extLst>
          </p:cNvPr>
          <p:cNvSpPr>
            <a:spLocks noGrp="1"/>
          </p:cNvSpPr>
          <p:nvPr>
            <p:ph sz="quarter" idx="10"/>
          </p:nvPr>
        </p:nvSpPr>
        <p:spPr/>
        <p:txBody>
          <a:bodyPr/>
          <a:lstStyle/>
          <a:p>
            <a:pPr>
              <a:buFont typeface="Arial" charset="0"/>
              <a:buNone/>
              <a:defRPr/>
            </a:pPr>
            <a:r>
              <a:rPr lang="en-US" dirty="0"/>
              <a:t>Some factors only demotivate</a:t>
            </a:r>
          </a:p>
        </p:txBody>
      </p:sp>
      <p:sp>
        <p:nvSpPr>
          <p:cNvPr id="4" name="Date Placeholder 3">
            <a:extLst>
              <a:ext uri="{FF2B5EF4-FFF2-40B4-BE49-F238E27FC236}">
                <a16:creationId xmlns:a16="http://schemas.microsoft.com/office/drawing/2014/main" id="{64C3AC3A-6BDC-2F72-2A9B-B6F8E89158DE}"/>
              </a:ext>
            </a:extLst>
          </p:cNvPr>
          <p:cNvSpPr>
            <a:spLocks noGrp="1"/>
          </p:cNvSpPr>
          <p:nvPr>
            <p:ph type="dt" sz="quarter" idx="11"/>
          </p:nvPr>
        </p:nvSpPr>
        <p:spPr/>
        <p:txBody>
          <a:bodyPr/>
          <a:lstStyle/>
          <a:p>
            <a:pPr>
              <a:defRPr/>
            </a:pPr>
            <a:fld id="{48AFE93F-D1DB-354B-B8C3-4E811F354CDC}" type="datetime1">
              <a:rPr lang="en-US" smtClean="0"/>
              <a:t>8/7/24</a:t>
            </a:fld>
            <a:endParaRPr lang="en-US" dirty="0"/>
          </a:p>
        </p:txBody>
      </p:sp>
      <p:sp>
        <p:nvSpPr>
          <p:cNvPr id="5" name="Footer Placeholder 4">
            <a:extLst>
              <a:ext uri="{FF2B5EF4-FFF2-40B4-BE49-F238E27FC236}">
                <a16:creationId xmlns:a16="http://schemas.microsoft.com/office/drawing/2014/main" id="{DCBDE5E8-97CE-83B4-EC74-70B48B3946C6}"/>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CA443D58-D9E5-3805-DFC9-A1753CDBDFE9}"/>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76282E2-56BD-4340-BE9D-C1BB87C85BDB}" type="slidenum">
              <a:rPr lang="en-US" altLang="en-US">
                <a:solidFill>
                  <a:srgbClr val="898989"/>
                </a:solidFill>
              </a:rPr>
              <a:pPr eaLnBrk="1" hangingPunct="1"/>
              <a:t>27</a:t>
            </a:fld>
            <a:endParaRPr lang="en-US" altLang="en-US">
              <a:solidFill>
                <a:srgbClr val="898989"/>
              </a:solidFill>
            </a:endParaRPr>
          </a:p>
        </p:txBody>
      </p:sp>
    </p:spTree>
    <p:extLst>
      <p:ext uri="{BB962C8B-B14F-4D97-AF65-F5344CB8AC3E}">
        <p14:creationId xmlns:p14="http://schemas.microsoft.com/office/powerpoint/2010/main" val="28124201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Content Placeholder 1">
            <a:extLst>
              <a:ext uri="{FF2B5EF4-FFF2-40B4-BE49-F238E27FC236}">
                <a16:creationId xmlns:a16="http://schemas.microsoft.com/office/drawing/2014/main" id="{A0FECEC2-861B-CE61-A634-E7AD689C6DF7}"/>
              </a:ext>
            </a:extLst>
          </p:cNvPr>
          <p:cNvSpPr>
            <a:spLocks noGrp="1"/>
          </p:cNvSpPr>
          <p:nvPr>
            <p:ph idx="1"/>
          </p:nvPr>
        </p:nvSpPr>
        <p:spPr>
          <a:xfrm>
            <a:off x="304800" y="1493838"/>
            <a:ext cx="8229600" cy="4906962"/>
          </a:xfrm>
        </p:spPr>
        <p:txBody>
          <a:bodyPr/>
          <a:lstStyle/>
          <a:p>
            <a:pPr fontAlgn="base">
              <a:spcAft>
                <a:spcPct val="0"/>
              </a:spcAft>
            </a:pPr>
            <a:r>
              <a:rPr lang="en-US" altLang="en-US" b="1"/>
              <a:t>Autonomy</a:t>
            </a:r>
            <a:r>
              <a:rPr lang="en-US" altLang="en-US"/>
              <a:t> – people’s desire to direct their own lives and to gain control over some (or all) of the four main aspects of work: what, how, when and with whom.</a:t>
            </a:r>
          </a:p>
          <a:p>
            <a:pPr fontAlgn="base">
              <a:spcAft>
                <a:spcPct val="0"/>
              </a:spcAft>
            </a:pPr>
            <a:endParaRPr lang="en-US" altLang="en-US"/>
          </a:p>
          <a:p>
            <a:pPr fontAlgn="base">
              <a:spcAft>
                <a:spcPct val="0"/>
              </a:spcAft>
            </a:pPr>
            <a:r>
              <a:rPr lang="en-US" altLang="en-US" b="1"/>
              <a:t>Mastery</a:t>
            </a:r>
            <a:r>
              <a:rPr lang="en-US" altLang="en-US"/>
              <a:t> – becoming better at something that matters to an individual. This can be achieved by taking on tasks that allow people to develop skills further. Mastery is fostered by an environment where learning is encouraged and mistakes are tolerated.</a:t>
            </a:r>
          </a:p>
          <a:p>
            <a:pPr fontAlgn="base">
              <a:spcAft>
                <a:spcPct val="0"/>
              </a:spcAft>
            </a:pPr>
            <a:endParaRPr lang="en-US" altLang="en-US"/>
          </a:p>
          <a:p>
            <a:pPr fontAlgn="base">
              <a:spcAft>
                <a:spcPct val="0"/>
              </a:spcAft>
            </a:pPr>
            <a:r>
              <a:rPr lang="en-US" altLang="en-US" b="1"/>
              <a:t>Purpose</a:t>
            </a:r>
            <a:r>
              <a:rPr lang="en-US" altLang="en-US"/>
              <a:t> – fulfilling a natural desire in people to contribute to a cause greater than themselves.</a:t>
            </a:r>
          </a:p>
          <a:p>
            <a:pPr fontAlgn="base">
              <a:spcAft>
                <a:spcPct val="0"/>
              </a:spcAft>
            </a:pPr>
            <a:endParaRPr lang="en-US" altLang="en-US"/>
          </a:p>
        </p:txBody>
      </p:sp>
      <p:sp>
        <p:nvSpPr>
          <p:cNvPr id="3" name="Content Placeholder 2">
            <a:extLst>
              <a:ext uri="{FF2B5EF4-FFF2-40B4-BE49-F238E27FC236}">
                <a16:creationId xmlns:a16="http://schemas.microsoft.com/office/drawing/2014/main" id="{EC464273-5E05-2F5D-03E3-DA4B4A48DB60}"/>
              </a:ext>
            </a:extLst>
          </p:cNvPr>
          <p:cNvSpPr>
            <a:spLocks noGrp="1"/>
          </p:cNvSpPr>
          <p:nvPr>
            <p:ph sz="quarter" idx="10"/>
          </p:nvPr>
        </p:nvSpPr>
        <p:spPr/>
        <p:txBody>
          <a:bodyPr>
            <a:normAutofit fontScale="77500" lnSpcReduction="20000"/>
          </a:bodyPr>
          <a:lstStyle/>
          <a:p>
            <a:pPr>
              <a:buFont typeface="Arial" charset="0"/>
              <a:buNone/>
              <a:defRPr/>
            </a:pPr>
            <a:r>
              <a:rPr lang="en-US" dirty="0"/>
              <a:t>Daniel Pink,2010 - Motivation comes from autonomy, mastery and purpose</a:t>
            </a:r>
          </a:p>
        </p:txBody>
      </p:sp>
      <p:sp>
        <p:nvSpPr>
          <p:cNvPr id="4" name="Date Placeholder 3">
            <a:extLst>
              <a:ext uri="{FF2B5EF4-FFF2-40B4-BE49-F238E27FC236}">
                <a16:creationId xmlns:a16="http://schemas.microsoft.com/office/drawing/2014/main" id="{07993D3A-F3CE-1388-E75B-75590751119B}"/>
              </a:ext>
            </a:extLst>
          </p:cNvPr>
          <p:cNvSpPr>
            <a:spLocks noGrp="1"/>
          </p:cNvSpPr>
          <p:nvPr>
            <p:ph type="dt" sz="quarter" idx="11"/>
          </p:nvPr>
        </p:nvSpPr>
        <p:spPr/>
        <p:txBody>
          <a:bodyPr/>
          <a:lstStyle/>
          <a:p>
            <a:pPr>
              <a:defRPr/>
            </a:pPr>
            <a:fld id="{B55FFD30-D436-954B-8F77-9A04E40B377B}" type="datetime1">
              <a:rPr lang="en-US" smtClean="0"/>
              <a:t>8/7/24</a:t>
            </a:fld>
            <a:endParaRPr lang="en-US" dirty="0"/>
          </a:p>
        </p:txBody>
      </p:sp>
      <p:sp>
        <p:nvSpPr>
          <p:cNvPr id="5" name="Footer Placeholder 4">
            <a:extLst>
              <a:ext uri="{FF2B5EF4-FFF2-40B4-BE49-F238E27FC236}">
                <a16:creationId xmlns:a16="http://schemas.microsoft.com/office/drawing/2014/main" id="{C887A0E0-1FAE-2C77-01B1-A232318D29B5}"/>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37A018B1-898C-6D6D-BC2A-AD167A13D371}"/>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B71C8C1-1B95-0449-9DA4-263A61588561}" type="slidenum">
              <a:rPr lang="en-US" altLang="en-US">
                <a:solidFill>
                  <a:srgbClr val="898989"/>
                </a:solidFill>
              </a:rPr>
              <a:pPr eaLnBrk="1" hangingPunct="1"/>
              <a:t>28</a:t>
            </a:fld>
            <a:endParaRPr lang="en-US" altLang="en-US">
              <a:solidFill>
                <a:srgbClr val="898989"/>
              </a:solidFill>
            </a:endParaRPr>
          </a:p>
        </p:txBody>
      </p:sp>
    </p:spTree>
    <p:extLst>
      <p:ext uri="{BB962C8B-B14F-4D97-AF65-F5344CB8AC3E}">
        <p14:creationId xmlns:p14="http://schemas.microsoft.com/office/powerpoint/2010/main" val="23224472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Content Placeholder 1">
            <a:extLst>
              <a:ext uri="{FF2B5EF4-FFF2-40B4-BE49-F238E27FC236}">
                <a16:creationId xmlns:a16="http://schemas.microsoft.com/office/drawing/2014/main" id="{3F370C0E-67CF-74DE-8FB4-E61FECBDACFB}"/>
              </a:ext>
            </a:extLst>
          </p:cNvPr>
          <p:cNvSpPr>
            <a:spLocks noGrp="1"/>
          </p:cNvSpPr>
          <p:nvPr>
            <p:ph idx="1"/>
          </p:nvPr>
        </p:nvSpPr>
        <p:spPr>
          <a:xfrm>
            <a:off x="304800" y="1493838"/>
            <a:ext cx="8229600" cy="4862512"/>
          </a:xfrm>
        </p:spPr>
        <p:txBody>
          <a:bodyPr/>
          <a:lstStyle/>
          <a:p>
            <a:pPr fontAlgn="base">
              <a:spcAft>
                <a:spcPct val="0"/>
              </a:spcAft>
              <a:buFont typeface="Arial" pitchFamily="34" charset="0"/>
              <a:buChar char="•"/>
            </a:pPr>
            <a:r>
              <a:rPr lang="en-US" altLang="en-US" dirty="0"/>
              <a:t>To achieve high performance, motivation needs to be coupled with </a:t>
            </a:r>
            <a:r>
              <a:rPr lang="en-US" altLang="en-US" b="1" dirty="0"/>
              <a:t>talent</a:t>
            </a:r>
            <a:r>
              <a:rPr lang="en-US" altLang="en-US" dirty="0"/>
              <a:t>. </a:t>
            </a:r>
          </a:p>
          <a:p>
            <a:pPr lvl="1" fontAlgn="base">
              <a:spcAft>
                <a:spcPct val="0"/>
              </a:spcAft>
              <a:buFont typeface="Arial" pitchFamily="34" charset="0"/>
              <a:buChar char="•"/>
            </a:pPr>
            <a:r>
              <a:rPr lang="en-US" altLang="en-US" dirty="0"/>
              <a:t>So where does talent come from? Are people born with it or can they acquire it? Matthew Syed argues for the latter, and states that (Syed, 2011):</a:t>
            </a:r>
          </a:p>
          <a:p>
            <a:pPr fontAlgn="base">
              <a:spcAft>
                <a:spcPct val="0"/>
              </a:spcAft>
              <a:buFont typeface="Arial" pitchFamily="34" charset="0"/>
              <a:buChar char="•"/>
            </a:pPr>
            <a:r>
              <a:rPr lang="en-US" altLang="en-US" dirty="0"/>
              <a:t>Talent comes from purposeful practice</a:t>
            </a:r>
          </a:p>
          <a:p>
            <a:pPr fontAlgn="base">
              <a:spcAft>
                <a:spcPct val="0"/>
              </a:spcAft>
              <a:buFont typeface="Arial" pitchFamily="34" charset="0"/>
              <a:buChar char="•"/>
            </a:pPr>
            <a:endParaRPr lang="en-US" altLang="en-US" dirty="0"/>
          </a:p>
          <a:p>
            <a:pPr fontAlgn="base">
              <a:spcAft>
                <a:spcPct val="0"/>
              </a:spcAft>
              <a:buFont typeface="Arial" pitchFamily="34" charset="0"/>
              <a:buChar char="•"/>
            </a:pPr>
            <a:r>
              <a:rPr lang="en-US" altLang="en-US" dirty="0"/>
              <a:t>Practice needs to be purposeful.(Master at something)</a:t>
            </a:r>
          </a:p>
          <a:p>
            <a:pPr lvl="1" fontAlgn="base">
              <a:spcAft>
                <a:spcPct val="0"/>
              </a:spcAft>
              <a:buFont typeface="Arial" pitchFamily="34" charset="0"/>
              <a:buChar char="•"/>
            </a:pPr>
            <a:r>
              <a:rPr lang="en-US" altLang="en-US" dirty="0"/>
              <a:t>Not all practice is useful. People only develop when they repeatedly try things that are just out of reach and get quality feedback on their performance. </a:t>
            </a:r>
          </a:p>
          <a:p>
            <a:pPr lvl="1" fontAlgn="base">
              <a:spcAft>
                <a:spcPct val="0"/>
              </a:spcAft>
              <a:buFont typeface="Arial" pitchFamily="34" charset="0"/>
              <a:buChar char="•"/>
            </a:pPr>
            <a:r>
              <a:rPr lang="en-US" altLang="en-US" dirty="0"/>
              <a:t>The paradox of excellence is that it is built on necessary failure</a:t>
            </a:r>
          </a:p>
          <a:p>
            <a:pPr lvl="1" fontAlgn="base">
              <a:spcAft>
                <a:spcPct val="0"/>
              </a:spcAft>
              <a:buFont typeface="Arial" pitchFamily="34" charset="0"/>
              <a:buChar char="•"/>
            </a:pPr>
            <a:r>
              <a:rPr lang="en-US" altLang="en-US" dirty="0"/>
              <a:t>The learning process is often best facilitated by an expert coach.</a:t>
            </a:r>
          </a:p>
          <a:p>
            <a:pPr lvl="1" fontAlgn="base">
              <a:spcAft>
                <a:spcPct val="0"/>
              </a:spcAft>
              <a:buFont typeface="Arial" pitchFamily="34" charset="0"/>
              <a:buChar char="•"/>
            </a:pPr>
            <a:endParaRPr lang="en-US" altLang="en-US" dirty="0"/>
          </a:p>
          <a:p>
            <a:pPr fontAlgn="base">
              <a:spcAft>
                <a:spcPct val="0"/>
              </a:spcAft>
              <a:buFont typeface="Arial" pitchFamily="34" charset="0"/>
              <a:buChar char="•"/>
            </a:pPr>
            <a:r>
              <a:rPr lang="en-US" altLang="en-US" dirty="0"/>
              <a:t>Engaging in purposeful practice leads to high performance – and the opposite is also true.</a:t>
            </a:r>
            <a:br>
              <a:rPr lang="en-US" altLang="en-US" dirty="0"/>
            </a:br>
            <a:endParaRPr lang="en-US" altLang="en-US" dirty="0"/>
          </a:p>
        </p:txBody>
      </p:sp>
      <p:sp>
        <p:nvSpPr>
          <p:cNvPr id="3" name="Content Placeholder 2">
            <a:extLst>
              <a:ext uri="{FF2B5EF4-FFF2-40B4-BE49-F238E27FC236}">
                <a16:creationId xmlns:a16="http://schemas.microsoft.com/office/drawing/2014/main" id="{E8291602-9ECC-9445-D398-7971AD732AD3}"/>
              </a:ext>
            </a:extLst>
          </p:cNvPr>
          <p:cNvSpPr>
            <a:spLocks noGrp="1"/>
          </p:cNvSpPr>
          <p:nvPr>
            <p:ph sz="quarter" idx="10"/>
          </p:nvPr>
        </p:nvSpPr>
        <p:spPr/>
        <p:txBody>
          <a:bodyPr/>
          <a:lstStyle/>
          <a:p>
            <a:pPr>
              <a:buFont typeface="Arial" charset="0"/>
              <a:buNone/>
              <a:defRPr/>
            </a:pPr>
            <a:r>
              <a:rPr lang="en-US" dirty="0"/>
              <a:t>Talent</a:t>
            </a:r>
          </a:p>
        </p:txBody>
      </p:sp>
      <p:sp>
        <p:nvSpPr>
          <p:cNvPr id="4" name="Date Placeholder 3">
            <a:extLst>
              <a:ext uri="{FF2B5EF4-FFF2-40B4-BE49-F238E27FC236}">
                <a16:creationId xmlns:a16="http://schemas.microsoft.com/office/drawing/2014/main" id="{D3D7832F-1A24-18C9-C597-85DE4CBF6E66}"/>
              </a:ext>
            </a:extLst>
          </p:cNvPr>
          <p:cNvSpPr>
            <a:spLocks noGrp="1"/>
          </p:cNvSpPr>
          <p:nvPr>
            <p:ph type="dt" sz="quarter" idx="11"/>
          </p:nvPr>
        </p:nvSpPr>
        <p:spPr/>
        <p:txBody>
          <a:bodyPr/>
          <a:lstStyle/>
          <a:p>
            <a:pPr>
              <a:defRPr/>
            </a:pPr>
            <a:fld id="{8FC1D30A-DC37-B149-B653-E785DD0546B7}" type="datetime1">
              <a:rPr lang="en-US" smtClean="0"/>
              <a:t>8/7/24</a:t>
            </a:fld>
            <a:endParaRPr lang="en-US" dirty="0"/>
          </a:p>
        </p:txBody>
      </p:sp>
      <p:sp>
        <p:nvSpPr>
          <p:cNvPr id="5" name="Footer Placeholder 4">
            <a:extLst>
              <a:ext uri="{FF2B5EF4-FFF2-40B4-BE49-F238E27FC236}">
                <a16:creationId xmlns:a16="http://schemas.microsoft.com/office/drawing/2014/main" id="{9826813A-2460-D867-D191-A0C7E6F7494C}"/>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C59FA5A2-EAF6-57BE-3783-C567EF58AB5D}"/>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E726F57-B3B5-BB4D-B54B-EE2C898FBBCA}" type="slidenum">
              <a:rPr lang="en-US" altLang="en-US">
                <a:solidFill>
                  <a:srgbClr val="898989"/>
                </a:solidFill>
              </a:rPr>
              <a:pPr eaLnBrk="1" hangingPunct="1"/>
              <a:t>29</a:t>
            </a:fld>
            <a:endParaRPr lang="en-US" altLang="en-US">
              <a:solidFill>
                <a:srgbClr val="898989"/>
              </a:solidFill>
            </a:endParaRPr>
          </a:p>
        </p:txBody>
      </p:sp>
    </p:spTree>
    <p:extLst>
      <p:ext uri="{BB962C8B-B14F-4D97-AF65-F5344CB8AC3E}">
        <p14:creationId xmlns:p14="http://schemas.microsoft.com/office/powerpoint/2010/main" val="329821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2">
            <a:extLst>
              <a:ext uri="{FF2B5EF4-FFF2-40B4-BE49-F238E27FC236}">
                <a16:creationId xmlns:a16="http://schemas.microsoft.com/office/drawing/2014/main" id="{D5A8CE73-10E7-C2E1-976C-E5D53383DE31}"/>
              </a:ext>
            </a:extLst>
          </p:cNvPr>
          <p:cNvSpPr>
            <a:spLocks noGrp="1"/>
          </p:cNvSpPr>
          <p:nvPr>
            <p:ph idx="1"/>
          </p:nvPr>
        </p:nvSpPr>
        <p:spPr>
          <a:xfrm>
            <a:off x="304800" y="1493838"/>
            <a:ext cx="8229600" cy="4525962"/>
          </a:xfrm>
        </p:spPr>
        <p:txBody>
          <a:bodyPr/>
          <a:lstStyle/>
          <a:p>
            <a:pPr fontAlgn="base">
              <a:spcAft>
                <a:spcPct val="0"/>
              </a:spcAft>
              <a:buFont typeface="Arial" pitchFamily="34" charset="0"/>
              <a:buChar char="•"/>
            </a:pPr>
            <a:r>
              <a:rPr lang="en-US" altLang="en-US" dirty="0"/>
              <a:t>The rise of knowledge workers</a:t>
            </a:r>
          </a:p>
          <a:p>
            <a:pPr fontAlgn="base">
              <a:spcAft>
                <a:spcPct val="0"/>
              </a:spcAft>
              <a:buFont typeface="Arial" pitchFamily="34" charset="0"/>
              <a:buChar char="•"/>
            </a:pPr>
            <a:r>
              <a:rPr lang="en-US" altLang="en-US" dirty="0"/>
              <a:t>Agile Manifesto</a:t>
            </a:r>
          </a:p>
          <a:p>
            <a:pPr fontAlgn="base">
              <a:spcAft>
                <a:spcPct val="0"/>
              </a:spcAft>
              <a:buFont typeface="Arial" pitchFamily="34" charset="0"/>
              <a:buChar char="•"/>
            </a:pPr>
            <a:r>
              <a:rPr lang="en-US" altLang="en-US" dirty="0"/>
              <a:t>Agile Principles</a:t>
            </a:r>
          </a:p>
          <a:p>
            <a:pPr fontAlgn="base">
              <a:spcAft>
                <a:spcPct val="0"/>
              </a:spcAft>
              <a:buFont typeface="Arial" pitchFamily="34" charset="0"/>
              <a:buChar char="•"/>
            </a:pPr>
            <a:r>
              <a:rPr lang="en-US" altLang="en-US" dirty="0"/>
              <a:t>Team Motivation, Team Dynamics, Soft Skills</a:t>
            </a:r>
          </a:p>
          <a:p>
            <a:pPr fontAlgn="base">
              <a:spcAft>
                <a:spcPct val="0"/>
              </a:spcAft>
              <a:buFont typeface="Arial" pitchFamily="34" charset="0"/>
              <a:buChar char="•"/>
            </a:pPr>
            <a:r>
              <a:rPr lang="en-US" altLang="en-US" dirty="0"/>
              <a:t>Self Organizing teams, Emergent Design</a:t>
            </a:r>
          </a:p>
          <a:p>
            <a:pPr fontAlgn="base">
              <a:spcAft>
                <a:spcPct val="0"/>
              </a:spcAft>
              <a:buFont typeface="Arial" pitchFamily="34" charset="0"/>
              <a:buChar char="•"/>
            </a:pPr>
            <a:r>
              <a:rPr lang="en-US" altLang="en-US" dirty="0"/>
              <a:t>Simplicity</a:t>
            </a:r>
          </a:p>
          <a:p>
            <a:pPr fontAlgn="base">
              <a:spcAft>
                <a:spcPct val="0"/>
              </a:spcAft>
              <a:buFont typeface="Arial" pitchFamily="34" charset="0"/>
              <a:buChar char="•"/>
            </a:pPr>
            <a:endParaRPr lang="en-US" altLang="en-US" dirty="0"/>
          </a:p>
        </p:txBody>
      </p:sp>
      <p:sp>
        <p:nvSpPr>
          <p:cNvPr id="4" name="Content Placeholder 3">
            <a:extLst>
              <a:ext uri="{FF2B5EF4-FFF2-40B4-BE49-F238E27FC236}">
                <a16:creationId xmlns:a16="http://schemas.microsoft.com/office/drawing/2014/main" id="{723B4191-5682-04FD-8B8E-818E87E953C3}"/>
              </a:ext>
            </a:extLst>
          </p:cNvPr>
          <p:cNvSpPr>
            <a:spLocks noGrp="1"/>
          </p:cNvSpPr>
          <p:nvPr>
            <p:ph sz="quarter" idx="10"/>
          </p:nvPr>
        </p:nvSpPr>
        <p:spPr/>
        <p:txBody>
          <a:bodyPr rtlCol="0"/>
          <a:lstStyle/>
          <a:p>
            <a:pPr eaLnBrk="1" fontAlgn="auto" hangingPunct="1">
              <a:spcAft>
                <a:spcPts val="0"/>
              </a:spcAft>
              <a:defRPr/>
            </a:pPr>
            <a:r>
              <a:rPr lang="en-US" dirty="0"/>
              <a:t>CS3-Topics</a:t>
            </a:r>
          </a:p>
        </p:txBody>
      </p:sp>
      <p:sp>
        <p:nvSpPr>
          <p:cNvPr id="2" name="Date Placeholder 1">
            <a:extLst>
              <a:ext uri="{FF2B5EF4-FFF2-40B4-BE49-F238E27FC236}">
                <a16:creationId xmlns:a16="http://schemas.microsoft.com/office/drawing/2014/main" id="{A52C3499-DC86-F22B-679D-091D0028AB4B}"/>
              </a:ext>
            </a:extLst>
          </p:cNvPr>
          <p:cNvSpPr>
            <a:spLocks noGrp="1"/>
          </p:cNvSpPr>
          <p:nvPr>
            <p:ph type="dt" sz="quarter" idx="11"/>
          </p:nvPr>
        </p:nvSpPr>
        <p:spPr/>
        <p:txBody>
          <a:bodyPr/>
          <a:lstStyle/>
          <a:p>
            <a:pPr>
              <a:defRPr/>
            </a:pPr>
            <a:fld id="{1B237ED8-C315-F74B-A49E-645E4A6807E1}" type="datetime1">
              <a:rPr lang="en-US" smtClean="0"/>
              <a:t>8/7/24</a:t>
            </a:fld>
            <a:endParaRPr lang="en-US" dirty="0"/>
          </a:p>
        </p:txBody>
      </p:sp>
      <p:sp>
        <p:nvSpPr>
          <p:cNvPr id="3" name="Footer Placeholder 2">
            <a:extLst>
              <a:ext uri="{FF2B5EF4-FFF2-40B4-BE49-F238E27FC236}">
                <a16:creationId xmlns:a16="http://schemas.microsoft.com/office/drawing/2014/main" id="{C1B3CA54-2B9E-33E2-BE2E-4F49BAD9D920}"/>
              </a:ext>
            </a:extLst>
          </p:cNvPr>
          <p:cNvSpPr>
            <a:spLocks noGrp="1"/>
          </p:cNvSpPr>
          <p:nvPr>
            <p:ph type="ftr" sz="quarter" idx="12"/>
          </p:nvPr>
        </p:nvSpPr>
        <p:spPr/>
        <p:txBody>
          <a:bodyPr/>
          <a:lstStyle/>
          <a:p>
            <a:pPr>
              <a:defRPr/>
            </a:pPr>
            <a:r>
              <a:rPr lang="it-IT"/>
              <a:t>Se ZG 544 - Agile Software Process</a:t>
            </a:r>
            <a:endParaRPr lang="en-US" dirty="0"/>
          </a:p>
        </p:txBody>
      </p:sp>
      <p:sp>
        <p:nvSpPr>
          <p:cNvPr id="5" name="Slide Number Placeholder 4">
            <a:extLst>
              <a:ext uri="{FF2B5EF4-FFF2-40B4-BE49-F238E27FC236}">
                <a16:creationId xmlns:a16="http://schemas.microsoft.com/office/drawing/2014/main" id="{B6271CC8-D7FB-35F7-D4FA-96D8C5787427}"/>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00B83D7-2E2F-2744-8B44-07647B737BE2}" type="slidenum">
              <a:rPr lang="en-US" altLang="en-US">
                <a:solidFill>
                  <a:srgbClr val="898989"/>
                </a:solidFill>
              </a:rPr>
              <a:pPr eaLnBrk="1" hangingPunct="1"/>
              <a:t>3</a:t>
            </a:fld>
            <a:endParaRPr lang="en-US" altLang="en-US">
              <a:solidFill>
                <a:srgbClr val="898989"/>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A64064-2799-77B7-EB44-4FE74D69E07C}"/>
              </a:ext>
            </a:extLst>
          </p:cNvPr>
          <p:cNvSpPr>
            <a:spLocks noGrp="1"/>
          </p:cNvSpPr>
          <p:nvPr>
            <p:ph idx="1"/>
          </p:nvPr>
        </p:nvSpPr>
        <p:spPr>
          <a:xfrm>
            <a:off x="304800" y="1493838"/>
            <a:ext cx="8229600" cy="4945062"/>
          </a:xfrm>
        </p:spPr>
        <p:txBody>
          <a:bodyPr/>
          <a:lstStyle/>
          <a:p>
            <a:pPr marL="0" indent="0" fontAlgn="base">
              <a:spcAft>
                <a:spcPct val="0"/>
              </a:spcAft>
              <a:defRPr/>
            </a:pPr>
            <a:r>
              <a:rPr lang="en-US" altLang="en-US" b="1" dirty="0">
                <a:latin typeface="Arial" charset="0"/>
                <a:cs typeface="Arial" charset="0"/>
              </a:rPr>
              <a:t>“The most efficient and effective method of information to and within a development is face-to-face conversation.”</a:t>
            </a:r>
          </a:p>
          <a:p>
            <a:pPr>
              <a:defRPr/>
            </a:pPr>
            <a:endParaRPr lang="en-US" dirty="0"/>
          </a:p>
        </p:txBody>
      </p:sp>
      <p:sp>
        <p:nvSpPr>
          <p:cNvPr id="3" name="Content Placeholder 2">
            <a:extLst>
              <a:ext uri="{FF2B5EF4-FFF2-40B4-BE49-F238E27FC236}">
                <a16:creationId xmlns:a16="http://schemas.microsoft.com/office/drawing/2014/main" id="{CFE30892-0580-9BDB-426C-5017AD65DE7A}"/>
              </a:ext>
            </a:extLst>
          </p:cNvPr>
          <p:cNvSpPr>
            <a:spLocks noGrp="1"/>
          </p:cNvSpPr>
          <p:nvPr>
            <p:ph sz="quarter" idx="10"/>
          </p:nvPr>
        </p:nvSpPr>
        <p:spPr/>
        <p:txBody>
          <a:bodyPr/>
          <a:lstStyle/>
          <a:p>
            <a:pPr>
              <a:buFont typeface="Arial" charset="0"/>
              <a:buNone/>
              <a:defRPr/>
            </a:pPr>
            <a:r>
              <a:rPr lang="en-US" dirty="0"/>
              <a:t>Agile Principle#6</a:t>
            </a:r>
          </a:p>
        </p:txBody>
      </p:sp>
      <p:sp>
        <p:nvSpPr>
          <p:cNvPr id="4" name="Date Placeholder 3">
            <a:extLst>
              <a:ext uri="{FF2B5EF4-FFF2-40B4-BE49-F238E27FC236}">
                <a16:creationId xmlns:a16="http://schemas.microsoft.com/office/drawing/2014/main" id="{DBC58C70-39F1-2F3F-60BA-E1261C179BBD}"/>
              </a:ext>
            </a:extLst>
          </p:cNvPr>
          <p:cNvSpPr>
            <a:spLocks noGrp="1"/>
          </p:cNvSpPr>
          <p:nvPr>
            <p:ph type="dt" sz="quarter" idx="11"/>
          </p:nvPr>
        </p:nvSpPr>
        <p:spPr/>
        <p:txBody>
          <a:bodyPr/>
          <a:lstStyle/>
          <a:p>
            <a:pPr>
              <a:defRPr/>
            </a:pPr>
            <a:fld id="{FF52C8CA-B761-8346-A100-380B30FD7C47}" type="datetime1">
              <a:rPr lang="en-US" smtClean="0"/>
              <a:t>8/7/24</a:t>
            </a:fld>
            <a:endParaRPr lang="en-US" dirty="0"/>
          </a:p>
        </p:txBody>
      </p:sp>
      <p:sp>
        <p:nvSpPr>
          <p:cNvPr id="5" name="Footer Placeholder 4">
            <a:extLst>
              <a:ext uri="{FF2B5EF4-FFF2-40B4-BE49-F238E27FC236}">
                <a16:creationId xmlns:a16="http://schemas.microsoft.com/office/drawing/2014/main" id="{26C53FB8-80D3-446B-F114-14BF91F2B5E3}"/>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88D3F667-293D-47E5-AD4A-083D48721BF3}"/>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F49FB48-1ABD-B042-9291-2A26433AB54F}" type="slidenum">
              <a:rPr lang="en-US" altLang="en-US">
                <a:solidFill>
                  <a:srgbClr val="898989"/>
                </a:solidFill>
              </a:rPr>
              <a:pPr eaLnBrk="1" hangingPunct="1"/>
              <a:t>30</a:t>
            </a:fld>
            <a:endParaRPr lang="en-US" altLang="en-US">
              <a:solidFill>
                <a:srgbClr val="898989"/>
              </a:solidFill>
            </a:endParaRPr>
          </a:p>
        </p:txBody>
      </p:sp>
      <p:pic>
        <p:nvPicPr>
          <p:cNvPr id="62471" name="Picture 6">
            <a:extLst>
              <a:ext uri="{FF2B5EF4-FFF2-40B4-BE49-F238E27FC236}">
                <a16:creationId xmlns:a16="http://schemas.microsoft.com/office/drawing/2014/main" id="{ECFF82B9-2E6F-0494-31C1-F29082D791B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625725"/>
            <a:ext cx="4419600" cy="381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58363AFC-09F9-4BEA-B4A0-444605FC6824}"/>
              </a:ext>
            </a:extLst>
          </p:cNvPr>
          <p:cNvSpPr/>
          <p:nvPr/>
        </p:nvSpPr>
        <p:spPr>
          <a:xfrm>
            <a:off x="5900738" y="2209800"/>
            <a:ext cx="2590800" cy="1477963"/>
          </a:xfrm>
          <a:prstGeom prst="rect">
            <a:avLst/>
          </a:prstGeom>
          <a:ln>
            <a:solidFill>
              <a:schemeClr val="accent1"/>
            </a:solidFill>
          </a:ln>
        </p:spPr>
        <p:txBody>
          <a:bodyPr>
            <a:spAutoFit/>
          </a:bodyPr>
          <a:lstStyle/>
          <a:p>
            <a:pPr>
              <a:defRPr/>
            </a:pPr>
            <a:r>
              <a:rPr lang="en-US" b="1" dirty="0">
                <a:latin typeface="Arial" charset="0"/>
                <a:cs typeface="Arial" charset="0"/>
              </a:rPr>
              <a:t>Remote teams:</a:t>
            </a:r>
          </a:p>
          <a:p>
            <a:pPr marL="285750" indent="-285750">
              <a:buFont typeface="Arial" panose="020B0604020202020204" pitchFamily="34" charset="0"/>
              <a:buChar char="•"/>
              <a:defRPr/>
            </a:pPr>
            <a:r>
              <a:rPr lang="en-US" dirty="0">
                <a:latin typeface="Arial" charset="0"/>
                <a:cs typeface="Arial" charset="0"/>
              </a:rPr>
              <a:t>Skype and Hangouts allow us to have remote face-to-face talks.</a:t>
            </a:r>
          </a:p>
        </p:txBody>
      </p:sp>
      <p:sp>
        <p:nvSpPr>
          <p:cNvPr id="62473" name="Rectangle 6">
            <a:extLst>
              <a:ext uri="{FF2B5EF4-FFF2-40B4-BE49-F238E27FC236}">
                <a16:creationId xmlns:a16="http://schemas.microsoft.com/office/drawing/2014/main" id="{3FF3183D-1488-F2B1-8C5A-A4302DD1ABA9}"/>
              </a:ext>
            </a:extLst>
          </p:cNvPr>
          <p:cNvSpPr>
            <a:spLocks noChangeArrowheads="1"/>
          </p:cNvSpPr>
          <p:nvPr/>
        </p:nvSpPr>
        <p:spPr bwMode="auto">
          <a:xfrm>
            <a:off x="5938838" y="3890963"/>
            <a:ext cx="2514600" cy="2586037"/>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285750" indent="-285750"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r>
              <a:rPr lang="en-US" altLang="en-US" sz="1800"/>
              <a:t>One-on-one communication has it challenges</a:t>
            </a:r>
          </a:p>
          <a:p>
            <a:pPr eaLnBrk="1" hangingPunct="1">
              <a:spcBef>
                <a:spcPct val="0"/>
              </a:spcBef>
            </a:pPr>
            <a:r>
              <a:rPr lang="en-US" altLang="en-US" sz="1800"/>
              <a:t>Number of communication channels: N × (N–1)/2. </a:t>
            </a:r>
          </a:p>
          <a:p>
            <a:pPr eaLnBrk="1" hangingPunct="1">
              <a:spcBef>
                <a:spcPct val="0"/>
              </a:spcBef>
            </a:pPr>
            <a:r>
              <a:rPr lang="en-US" altLang="en-US" sz="1800"/>
              <a:t>7 member team = 7*(7-1)/2=21</a:t>
            </a:r>
          </a:p>
        </p:txBody>
      </p:sp>
    </p:spTree>
    <p:extLst>
      <p:ext uri="{BB962C8B-B14F-4D97-AF65-F5344CB8AC3E}">
        <p14:creationId xmlns:p14="http://schemas.microsoft.com/office/powerpoint/2010/main" val="28721453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94B3CB2-C08E-DE17-F805-01B76E5BF044}"/>
              </a:ext>
            </a:extLst>
          </p:cNvPr>
          <p:cNvSpPr>
            <a:spLocks noGrp="1"/>
          </p:cNvSpPr>
          <p:nvPr>
            <p:ph idx="1"/>
          </p:nvPr>
        </p:nvSpPr>
        <p:spPr>
          <a:xfrm>
            <a:off x="304800" y="1493838"/>
            <a:ext cx="8229600" cy="4906962"/>
          </a:xfrm>
        </p:spPr>
        <p:txBody>
          <a:bodyPr/>
          <a:lstStyle/>
          <a:p>
            <a:pPr>
              <a:defRPr/>
            </a:pPr>
            <a:r>
              <a:rPr lang="en-US" b="1" dirty="0"/>
              <a:t>“Working software is the primary measure of progress.”</a:t>
            </a:r>
          </a:p>
          <a:p>
            <a:pPr marL="457200" indent="-457200">
              <a:buFont typeface="Arial" pitchFamily="34" charset="0"/>
              <a:buChar char="•"/>
              <a:defRPr/>
            </a:pPr>
            <a:r>
              <a:rPr lang="en-US" sz="2600" dirty="0"/>
              <a:t>Working software is better than progress reports, because it’s the most effective way for the team to communicate what they’ve accomplished.</a:t>
            </a:r>
          </a:p>
          <a:p>
            <a:pPr marL="457200" indent="-457200">
              <a:buFont typeface="Arial" pitchFamily="34" charset="0"/>
              <a:buChar char="•"/>
              <a:defRPr/>
            </a:pPr>
            <a:endParaRPr lang="en-US" sz="2600" dirty="0"/>
          </a:p>
          <a:p>
            <a:pPr marL="457200" indent="-457200">
              <a:buFont typeface="Arial" pitchFamily="34" charset="0"/>
              <a:buChar char="•"/>
              <a:defRPr/>
            </a:pPr>
            <a:r>
              <a:rPr lang="en-US" sz="2600" dirty="0"/>
              <a:t>Finished analysis, complete models, or beautiful mock-ups have may be necessary, But  have little meaning if they aren’t converted into working software. </a:t>
            </a:r>
          </a:p>
          <a:p>
            <a:pPr marL="457200" lvl="1" indent="0">
              <a:buFont typeface="Arial" pitchFamily="34" charset="0"/>
              <a:buNone/>
              <a:defRPr/>
            </a:pPr>
            <a:endParaRPr lang="en-US" sz="1800" dirty="0"/>
          </a:p>
          <a:p>
            <a:pPr>
              <a:defRPr/>
            </a:pPr>
            <a:endParaRPr lang="en-US" dirty="0"/>
          </a:p>
        </p:txBody>
      </p:sp>
      <p:sp>
        <p:nvSpPr>
          <p:cNvPr id="3" name="Content Placeholder 2">
            <a:extLst>
              <a:ext uri="{FF2B5EF4-FFF2-40B4-BE49-F238E27FC236}">
                <a16:creationId xmlns:a16="http://schemas.microsoft.com/office/drawing/2014/main" id="{7CACFF6D-45F1-8FD2-53BF-DE7C7B2E4E6A}"/>
              </a:ext>
            </a:extLst>
          </p:cNvPr>
          <p:cNvSpPr>
            <a:spLocks noGrp="1"/>
          </p:cNvSpPr>
          <p:nvPr>
            <p:ph sz="quarter" idx="10"/>
          </p:nvPr>
        </p:nvSpPr>
        <p:spPr/>
        <p:txBody>
          <a:bodyPr/>
          <a:lstStyle/>
          <a:p>
            <a:pPr>
              <a:buFont typeface="Arial" charset="0"/>
              <a:buNone/>
              <a:defRPr/>
            </a:pPr>
            <a:r>
              <a:rPr lang="en-US" dirty="0"/>
              <a:t>Agile Principle#7</a:t>
            </a:r>
          </a:p>
        </p:txBody>
      </p:sp>
      <p:sp>
        <p:nvSpPr>
          <p:cNvPr id="4" name="Date Placeholder 3">
            <a:extLst>
              <a:ext uri="{FF2B5EF4-FFF2-40B4-BE49-F238E27FC236}">
                <a16:creationId xmlns:a16="http://schemas.microsoft.com/office/drawing/2014/main" id="{7BED0717-08D7-9156-5368-25E6F54F9B19}"/>
              </a:ext>
            </a:extLst>
          </p:cNvPr>
          <p:cNvSpPr>
            <a:spLocks noGrp="1"/>
          </p:cNvSpPr>
          <p:nvPr>
            <p:ph type="dt" sz="quarter" idx="11"/>
          </p:nvPr>
        </p:nvSpPr>
        <p:spPr/>
        <p:txBody>
          <a:bodyPr/>
          <a:lstStyle/>
          <a:p>
            <a:pPr>
              <a:defRPr/>
            </a:pPr>
            <a:fld id="{991E4C7E-ABF6-6048-A733-341B52E62843}" type="datetime1">
              <a:rPr lang="en-US" smtClean="0"/>
              <a:t>8/7/24</a:t>
            </a:fld>
            <a:endParaRPr lang="en-US" dirty="0"/>
          </a:p>
        </p:txBody>
      </p:sp>
      <p:sp>
        <p:nvSpPr>
          <p:cNvPr id="5" name="Footer Placeholder 4">
            <a:extLst>
              <a:ext uri="{FF2B5EF4-FFF2-40B4-BE49-F238E27FC236}">
                <a16:creationId xmlns:a16="http://schemas.microsoft.com/office/drawing/2014/main" id="{66FE7D84-26E0-E228-4159-7E9EE9A5D239}"/>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A8062CA6-5474-2D9C-C706-B347476BE610}"/>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E5707EA-BB64-3E47-B689-B37AA2A34E7B}" type="slidenum">
              <a:rPr lang="en-US" altLang="en-US">
                <a:solidFill>
                  <a:srgbClr val="898989"/>
                </a:solidFill>
              </a:rPr>
              <a:pPr eaLnBrk="1" hangingPunct="1"/>
              <a:t>31</a:t>
            </a:fld>
            <a:endParaRPr lang="en-US" altLang="en-US">
              <a:solidFill>
                <a:srgbClr val="898989"/>
              </a:solidFill>
            </a:endParaRPr>
          </a:p>
        </p:txBody>
      </p:sp>
    </p:spTree>
    <p:extLst>
      <p:ext uri="{BB962C8B-B14F-4D97-AF65-F5344CB8AC3E}">
        <p14:creationId xmlns:p14="http://schemas.microsoft.com/office/powerpoint/2010/main" val="33381604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Content Placeholder 1">
            <a:extLst>
              <a:ext uri="{FF2B5EF4-FFF2-40B4-BE49-F238E27FC236}">
                <a16:creationId xmlns:a16="http://schemas.microsoft.com/office/drawing/2014/main" id="{B0D70B91-8608-8E5E-0985-A82DD01A8AEE}"/>
              </a:ext>
            </a:extLst>
          </p:cNvPr>
          <p:cNvSpPr>
            <a:spLocks noGrp="1"/>
          </p:cNvSpPr>
          <p:nvPr>
            <p:ph idx="1"/>
          </p:nvPr>
        </p:nvSpPr>
        <p:spPr>
          <a:xfrm>
            <a:off x="304800" y="1493838"/>
            <a:ext cx="8229600" cy="4525962"/>
          </a:xfrm>
        </p:spPr>
        <p:txBody>
          <a:bodyPr/>
          <a:lstStyle/>
          <a:p>
            <a:pPr fontAlgn="base">
              <a:spcAft>
                <a:spcPct val="0"/>
              </a:spcAft>
            </a:pPr>
            <a:r>
              <a:rPr lang="en-US" altLang="en-US" b="1"/>
              <a:t>“Agile processes promote sustainable development. The sponsors, developers, and users should be able to maintain a constant pace indefinitely.”</a:t>
            </a:r>
          </a:p>
          <a:p>
            <a:pPr fontAlgn="base">
              <a:spcAft>
                <a:spcPct val="0"/>
              </a:spcAft>
              <a:buFont typeface="Arial" pitchFamily="34" charset="0"/>
              <a:buChar char="•"/>
            </a:pPr>
            <a:r>
              <a:rPr lang="en-US" altLang="en-US"/>
              <a:t>Agile work is intense.</a:t>
            </a:r>
          </a:p>
          <a:p>
            <a:pPr fontAlgn="base">
              <a:spcAft>
                <a:spcPct val="0"/>
              </a:spcAft>
              <a:buFont typeface="Arial" pitchFamily="34" charset="0"/>
              <a:buChar char="•"/>
            </a:pPr>
            <a:r>
              <a:rPr lang="en-US" altLang="en-US"/>
              <a:t>Regular weekends, night outs, overtime not sustainable</a:t>
            </a:r>
          </a:p>
          <a:p>
            <a:pPr fontAlgn="base">
              <a:spcAft>
                <a:spcPct val="0"/>
              </a:spcAft>
              <a:buFont typeface="Arial" pitchFamily="34" charset="0"/>
              <a:buChar char="•"/>
            </a:pPr>
            <a:r>
              <a:rPr lang="en-US" altLang="en-US"/>
              <a:t>The entire team is responsible  for maintaining sustainable phase</a:t>
            </a:r>
          </a:p>
          <a:p>
            <a:pPr lvl="1" fontAlgn="base">
              <a:spcAft>
                <a:spcPct val="0"/>
              </a:spcAft>
              <a:buFont typeface="Arial" pitchFamily="34" charset="0"/>
              <a:buChar char="•"/>
            </a:pPr>
            <a:r>
              <a:rPr lang="en-US" altLang="en-US"/>
              <a:t>Business owners or Product owners</a:t>
            </a:r>
          </a:p>
          <a:p>
            <a:pPr lvl="1" fontAlgn="base">
              <a:spcAft>
                <a:spcPct val="0"/>
              </a:spcAft>
              <a:buFont typeface="Arial" pitchFamily="34" charset="0"/>
              <a:buChar char="•"/>
            </a:pPr>
            <a:r>
              <a:rPr lang="en-US" altLang="en-US"/>
              <a:t>The development team</a:t>
            </a:r>
          </a:p>
          <a:p>
            <a:pPr lvl="1" fontAlgn="base">
              <a:spcAft>
                <a:spcPct val="0"/>
              </a:spcAft>
              <a:buFont typeface="Arial" pitchFamily="34" charset="0"/>
              <a:buChar char="•"/>
            </a:pPr>
            <a:r>
              <a:rPr lang="en-US" altLang="en-US"/>
              <a:t>Team Lead/Scrum master</a:t>
            </a:r>
          </a:p>
          <a:p>
            <a:pPr lvl="1" fontAlgn="base">
              <a:spcAft>
                <a:spcPct val="0"/>
              </a:spcAft>
              <a:buFont typeface="Arial" pitchFamily="34" charset="0"/>
              <a:buChar char="•"/>
            </a:pPr>
            <a:r>
              <a:rPr lang="en-US" altLang="en-US"/>
              <a:t>Organization/Sponsors</a:t>
            </a:r>
          </a:p>
          <a:p>
            <a:pPr lvl="1" fontAlgn="base">
              <a:spcAft>
                <a:spcPct val="0"/>
              </a:spcAft>
              <a:buFont typeface="Arial" pitchFamily="34" charset="0"/>
              <a:buChar char="•"/>
            </a:pPr>
            <a:endParaRPr lang="en-US" altLang="en-US"/>
          </a:p>
          <a:p>
            <a:pPr lvl="1" fontAlgn="base">
              <a:spcAft>
                <a:spcPct val="0"/>
              </a:spcAft>
              <a:buFont typeface="Arial" pitchFamily="34" charset="0"/>
              <a:buChar char="•"/>
            </a:pPr>
            <a:endParaRPr lang="en-US" altLang="en-US"/>
          </a:p>
          <a:p>
            <a:pPr lvl="1" fontAlgn="base">
              <a:spcAft>
                <a:spcPct val="0"/>
              </a:spcAft>
              <a:buFont typeface="Arial" pitchFamily="34" charset="0"/>
              <a:buChar char="•"/>
            </a:pPr>
            <a:endParaRPr lang="en-US" altLang="en-US"/>
          </a:p>
        </p:txBody>
      </p:sp>
      <p:sp>
        <p:nvSpPr>
          <p:cNvPr id="3" name="Content Placeholder 2">
            <a:extLst>
              <a:ext uri="{FF2B5EF4-FFF2-40B4-BE49-F238E27FC236}">
                <a16:creationId xmlns:a16="http://schemas.microsoft.com/office/drawing/2014/main" id="{1AC45D4C-FE49-990C-23E6-8B3511BBA7D9}"/>
              </a:ext>
            </a:extLst>
          </p:cNvPr>
          <p:cNvSpPr>
            <a:spLocks noGrp="1"/>
          </p:cNvSpPr>
          <p:nvPr>
            <p:ph sz="quarter" idx="10"/>
          </p:nvPr>
        </p:nvSpPr>
        <p:spPr/>
        <p:txBody>
          <a:bodyPr/>
          <a:lstStyle/>
          <a:p>
            <a:pPr>
              <a:buFont typeface="Arial" charset="0"/>
              <a:buNone/>
              <a:defRPr/>
            </a:pPr>
            <a:r>
              <a:rPr lang="en-US" dirty="0"/>
              <a:t>Agile Principle#8</a:t>
            </a:r>
          </a:p>
        </p:txBody>
      </p:sp>
      <p:sp>
        <p:nvSpPr>
          <p:cNvPr id="4" name="Date Placeholder 3">
            <a:extLst>
              <a:ext uri="{FF2B5EF4-FFF2-40B4-BE49-F238E27FC236}">
                <a16:creationId xmlns:a16="http://schemas.microsoft.com/office/drawing/2014/main" id="{B67C6BD1-B671-D9E5-8767-A89323750FE8}"/>
              </a:ext>
            </a:extLst>
          </p:cNvPr>
          <p:cNvSpPr>
            <a:spLocks noGrp="1"/>
          </p:cNvSpPr>
          <p:nvPr>
            <p:ph type="dt" sz="quarter" idx="11"/>
          </p:nvPr>
        </p:nvSpPr>
        <p:spPr/>
        <p:txBody>
          <a:bodyPr/>
          <a:lstStyle/>
          <a:p>
            <a:pPr>
              <a:defRPr/>
            </a:pPr>
            <a:fld id="{5788076B-97E4-DB4C-84C8-5A73DDB79148}" type="datetime1">
              <a:rPr lang="en-US" smtClean="0"/>
              <a:t>8/7/24</a:t>
            </a:fld>
            <a:endParaRPr lang="en-US" dirty="0"/>
          </a:p>
        </p:txBody>
      </p:sp>
      <p:sp>
        <p:nvSpPr>
          <p:cNvPr id="5" name="Footer Placeholder 4">
            <a:extLst>
              <a:ext uri="{FF2B5EF4-FFF2-40B4-BE49-F238E27FC236}">
                <a16:creationId xmlns:a16="http://schemas.microsoft.com/office/drawing/2014/main" id="{BDBB1F69-226D-2E3E-DF8B-05DCE48DF5C4}"/>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7E0D9F14-B785-1FB0-6A67-5CBBAC26AEEF}"/>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5C3A577-8DE3-C941-92FB-C5841C6AD1B0}" type="slidenum">
              <a:rPr lang="en-US" altLang="en-US">
                <a:solidFill>
                  <a:srgbClr val="898989"/>
                </a:solidFill>
              </a:rPr>
              <a:pPr eaLnBrk="1" hangingPunct="1"/>
              <a:t>32</a:t>
            </a:fld>
            <a:endParaRPr lang="en-US" altLang="en-US">
              <a:solidFill>
                <a:srgbClr val="898989"/>
              </a:solidFill>
            </a:endParaRPr>
          </a:p>
        </p:txBody>
      </p:sp>
      <p:sp>
        <p:nvSpPr>
          <p:cNvPr id="65543" name="Rectangle 6">
            <a:extLst>
              <a:ext uri="{FF2B5EF4-FFF2-40B4-BE49-F238E27FC236}">
                <a16:creationId xmlns:a16="http://schemas.microsoft.com/office/drawing/2014/main" id="{59A499F6-E988-9FB6-1485-6757BBABF10B}"/>
              </a:ext>
            </a:extLst>
          </p:cNvPr>
          <p:cNvSpPr>
            <a:spLocks noChangeArrowheads="1"/>
          </p:cNvSpPr>
          <p:nvPr/>
        </p:nvSpPr>
        <p:spPr bwMode="auto">
          <a:xfrm>
            <a:off x="4343400" y="6096000"/>
            <a:ext cx="45720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900"/>
              <a:t>Source: https://soulofscrum.com/blog/f/keeping-a-sustainable-pace</a:t>
            </a:r>
          </a:p>
        </p:txBody>
      </p:sp>
    </p:spTree>
    <p:extLst>
      <p:ext uri="{BB962C8B-B14F-4D97-AF65-F5344CB8AC3E}">
        <p14:creationId xmlns:p14="http://schemas.microsoft.com/office/powerpoint/2010/main" val="2149788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Content Placeholder 1">
            <a:extLst>
              <a:ext uri="{FF2B5EF4-FFF2-40B4-BE49-F238E27FC236}">
                <a16:creationId xmlns:a16="http://schemas.microsoft.com/office/drawing/2014/main" id="{F695A2BE-1883-7285-6A8D-8A19A0CBB210}"/>
              </a:ext>
            </a:extLst>
          </p:cNvPr>
          <p:cNvSpPr>
            <a:spLocks noGrp="1"/>
          </p:cNvSpPr>
          <p:nvPr>
            <p:ph idx="1"/>
          </p:nvPr>
        </p:nvSpPr>
        <p:spPr>
          <a:xfrm>
            <a:off x="304800" y="1493838"/>
            <a:ext cx="8229600" cy="4525962"/>
          </a:xfrm>
        </p:spPr>
        <p:txBody>
          <a:bodyPr/>
          <a:lstStyle/>
          <a:p>
            <a:pPr fontAlgn="base">
              <a:spcAft>
                <a:spcPct val="0"/>
              </a:spcAft>
            </a:pPr>
            <a:r>
              <a:rPr lang="en-US" altLang="en-US" u="sng"/>
              <a:t>Product Owners</a:t>
            </a:r>
            <a:r>
              <a:rPr lang="en-US" altLang="en-US"/>
              <a:t> (and other interested parties outside the Scrum Team):</a:t>
            </a:r>
          </a:p>
          <a:p>
            <a:pPr fontAlgn="base">
              <a:spcAft>
                <a:spcPct val="0"/>
              </a:spcAft>
              <a:buFont typeface="Arial" pitchFamily="34" charset="0"/>
              <a:buChar char="•"/>
            </a:pPr>
            <a:r>
              <a:rPr lang="en-US" altLang="en-US"/>
              <a:t>Don’t make commitments to the business that don’t come from the Development team.</a:t>
            </a:r>
          </a:p>
          <a:p>
            <a:pPr fontAlgn="base">
              <a:spcAft>
                <a:spcPct val="0"/>
              </a:spcAft>
              <a:buFont typeface="Arial" pitchFamily="34" charset="0"/>
              <a:buChar char="•"/>
            </a:pPr>
            <a:r>
              <a:rPr lang="en-US" altLang="en-US"/>
              <a:t>Don’t expect for the Development team to commit to anything longer term than the upcoming Sprint.</a:t>
            </a:r>
          </a:p>
          <a:p>
            <a:pPr fontAlgn="base">
              <a:spcAft>
                <a:spcPct val="0"/>
              </a:spcAft>
              <a:buFont typeface="Arial" pitchFamily="34" charset="0"/>
              <a:buChar char="•"/>
            </a:pPr>
            <a:r>
              <a:rPr lang="en-US" altLang="en-US"/>
              <a:t>All prioritization comes through the Product Owner…respect that.</a:t>
            </a:r>
          </a:p>
          <a:p>
            <a:pPr fontAlgn="base">
              <a:spcAft>
                <a:spcPct val="0"/>
              </a:spcAft>
              <a:buFont typeface="Arial" pitchFamily="34" charset="0"/>
              <a:buChar char="•"/>
            </a:pPr>
            <a:r>
              <a:rPr lang="en-US" altLang="en-US"/>
              <a:t>Keep in mind the cone of uncertainty when developing your Product Road Map.</a:t>
            </a:r>
          </a:p>
          <a:p>
            <a:pPr fontAlgn="base">
              <a:spcAft>
                <a:spcPct val="0"/>
              </a:spcAft>
            </a:pPr>
            <a:endParaRPr lang="en-US" altLang="en-US"/>
          </a:p>
        </p:txBody>
      </p:sp>
      <p:sp>
        <p:nvSpPr>
          <p:cNvPr id="3" name="Content Placeholder 2">
            <a:extLst>
              <a:ext uri="{FF2B5EF4-FFF2-40B4-BE49-F238E27FC236}">
                <a16:creationId xmlns:a16="http://schemas.microsoft.com/office/drawing/2014/main" id="{53588F02-4BD9-53DC-FA9A-0455ADEEEE8B}"/>
              </a:ext>
            </a:extLst>
          </p:cNvPr>
          <p:cNvSpPr>
            <a:spLocks noGrp="1"/>
          </p:cNvSpPr>
          <p:nvPr>
            <p:ph sz="quarter" idx="10"/>
          </p:nvPr>
        </p:nvSpPr>
        <p:spPr/>
        <p:txBody>
          <a:bodyPr/>
          <a:lstStyle/>
          <a:p>
            <a:pPr>
              <a:buFont typeface="Arial" charset="0"/>
              <a:buNone/>
              <a:defRPr/>
            </a:pPr>
            <a:r>
              <a:rPr lang="en-US" dirty="0"/>
              <a:t>8. Sustainable Phase …</a:t>
            </a:r>
          </a:p>
        </p:txBody>
      </p:sp>
      <p:sp>
        <p:nvSpPr>
          <p:cNvPr id="4" name="Date Placeholder 3">
            <a:extLst>
              <a:ext uri="{FF2B5EF4-FFF2-40B4-BE49-F238E27FC236}">
                <a16:creationId xmlns:a16="http://schemas.microsoft.com/office/drawing/2014/main" id="{ACCF4B97-D7E2-C38D-1A94-B0D67F0726CF}"/>
              </a:ext>
            </a:extLst>
          </p:cNvPr>
          <p:cNvSpPr>
            <a:spLocks noGrp="1"/>
          </p:cNvSpPr>
          <p:nvPr>
            <p:ph type="dt" sz="quarter" idx="11"/>
          </p:nvPr>
        </p:nvSpPr>
        <p:spPr/>
        <p:txBody>
          <a:bodyPr/>
          <a:lstStyle/>
          <a:p>
            <a:pPr>
              <a:defRPr/>
            </a:pPr>
            <a:fld id="{7FE74573-812E-7D43-A142-A78A7EE92789}" type="datetime1">
              <a:rPr lang="en-US" smtClean="0"/>
              <a:t>8/7/24</a:t>
            </a:fld>
            <a:endParaRPr lang="en-US" dirty="0"/>
          </a:p>
        </p:txBody>
      </p:sp>
      <p:sp>
        <p:nvSpPr>
          <p:cNvPr id="5" name="Footer Placeholder 4">
            <a:extLst>
              <a:ext uri="{FF2B5EF4-FFF2-40B4-BE49-F238E27FC236}">
                <a16:creationId xmlns:a16="http://schemas.microsoft.com/office/drawing/2014/main" id="{850AD2E4-7F04-129E-FB9D-A1B7E7A9A128}"/>
              </a:ext>
            </a:extLst>
          </p:cNvPr>
          <p:cNvSpPr>
            <a:spLocks noGrp="1"/>
          </p:cNvSpPr>
          <p:nvPr>
            <p:ph type="ftr" sz="quarter" idx="12"/>
          </p:nvPr>
        </p:nvSpPr>
        <p:spPr/>
        <p:txBody>
          <a:bodyPr/>
          <a:lstStyle/>
          <a:p>
            <a:pPr>
              <a:defRPr/>
            </a:pPr>
            <a:r>
              <a:rPr lang="en-US"/>
              <a:t>Se ZG 544 - Agile Software Process</a:t>
            </a:r>
            <a:endParaRPr lang="en-US" dirty="0"/>
          </a:p>
        </p:txBody>
      </p:sp>
      <p:sp>
        <p:nvSpPr>
          <p:cNvPr id="6" name="Slide Number Placeholder 5">
            <a:extLst>
              <a:ext uri="{FF2B5EF4-FFF2-40B4-BE49-F238E27FC236}">
                <a16:creationId xmlns:a16="http://schemas.microsoft.com/office/drawing/2014/main" id="{5B83F577-9D53-A2E6-8922-B02ACB625F7B}"/>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B69AE6D-46F2-6D49-B7D3-B4775D09EDF4}" type="slidenum">
              <a:rPr lang="en-US" altLang="en-US">
                <a:solidFill>
                  <a:srgbClr val="898989"/>
                </a:solidFill>
              </a:rPr>
              <a:pPr eaLnBrk="1" hangingPunct="1"/>
              <a:t>33</a:t>
            </a:fld>
            <a:endParaRPr lang="en-US" altLang="en-US">
              <a:solidFill>
                <a:srgbClr val="898989"/>
              </a:solidFill>
            </a:endParaRPr>
          </a:p>
        </p:txBody>
      </p:sp>
      <p:sp>
        <p:nvSpPr>
          <p:cNvPr id="66567" name="Rectangle 6">
            <a:extLst>
              <a:ext uri="{FF2B5EF4-FFF2-40B4-BE49-F238E27FC236}">
                <a16:creationId xmlns:a16="http://schemas.microsoft.com/office/drawing/2014/main" id="{0507A1F1-7E61-21F2-4218-FEF2643CB5EB}"/>
              </a:ext>
            </a:extLst>
          </p:cNvPr>
          <p:cNvSpPr>
            <a:spLocks noChangeArrowheads="1"/>
          </p:cNvSpPr>
          <p:nvPr/>
        </p:nvSpPr>
        <p:spPr bwMode="auto">
          <a:xfrm>
            <a:off x="4343400" y="6096000"/>
            <a:ext cx="45720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900"/>
              <a:t>https://soulofscrum.com/blog/f/keeping-a-sustainable-pace</a:t>
            </a:r>
          </a:p>
        </p:txBody>
      </p:sp>
    </p:spTree>
    <p:extLst>
      <p:ext uri="{BB962C8B-B14F-4D97-AF65-F5344CB8AC3E}">
        <p14:creationId xmlns:p14="http://schemas.microsoft.com/office/powerpoint/2010/main" val="2410286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Content Placeholder 1">
            <a:extLst>
              <a:ext uri="{FF2B5EF4-FFF2-40B4-BE49-F238E27FC236}">
                <a16:creationId xmlns:a16="http://schemas.microsoft.com/office/drawing/2014/main" id="{4FA28ADC-DD92-63BC-B45D-75C5942B8869}"/>
              </a:ext>
            </a:extLst>
          </p:cNvPr>
          <p:cNvSpPr>
            <a:spLocks noGrp="1"/>
          </p:cNvSpPr>
          <p:nvPr>
            <p:ph idx="1"/>
          </p:nvPr>
        </p:nvSpPr>
        <p:spPr>
          <a:xfrm>
            <a:off x="304800" y="1493838"/>
            <a:ext cx="8229600" cy="4832350"/>
          </a:xfrm>
        </p:spPr>
        <p:txBody>
          <a:bodyPr/>
          <a:lstStyle/>
          <a:p>
            <a:pPr fontAlgn="base">
              <a:spcAft>
                <a:spcPct val="0"/>
              </a:spcAft>
              <a:buFont typeface="Arial" charset="0"/>
              <a:buNone/>
              <a:defRPr/>
            </a:pPr>
            <a:r>
              <a:rPr lang="en-US" altLang="en-US" u="sng" dirty="0">
                <a:latin typeface="Arial" charset="0"/>
                <a:cs typeface="Arial" charset="0"/>
              </a:rPr>
              <a:t>Development Team:</a:t>
            </a:r>
            <a:endParaRPr lang="en-US" altLang="en-US" dirty="0">
              <a:latin typeface="Arial" charset="0"/>
              <a:cs typeface="Arial" charset="0"/>
            </a:endParaRPr>
          </a:p>
          <a:p>
            <a:pPr marL="457200" indent="-457200" fontAlgn="base">
              <a:spcAft>
                <a:spcPct val="0"/>
              </a:spcAft>
              <a:buFont typeface="Arial" pitchFamily="34" charset="0"/>
              <a:buChar char="•"/>
              <a:defRPr/>
            </a:pPr>
            <a:r>
              <a:rPr lang="en-US" altLang="en-US" sz="2600" dirty="0">
                <a:latin typeface="Arial" charset="0"/>
                <a:cs typeface="Arial" charset="0"/>
              </a:rPr>
              <a:t>Beware of estimating what you can get done in a sprint</a:t>
            </a:r>
          </a:p>
          <a:p>
            <a:pPr marL="457200" indent="-457200" fontAlgn="base">
              <a:spcAft>
                <a:spcPct val="0"/>
              </a:spcAft>
              <a:buFont typeface="Arial" pitchFamily="34" charset="0"/>
              <a:buChar char="•"/>
              <a:defRPr/>
            </a:pPr>
            <a:r>
              <a:rPr lang="en-US" altLang="en-US" sz="2600" dirty="0">
                <a:latin typeface="Arial" charset="0"/>
                <a:cs typeface="Arial" charset="0"/>
              </a:rPr>
              <a:t>By taking on too many backlog items into the Sprint Backlog you endanger having the time for creative solutions.</a:t>
            </a:r>
          </a:p>
          <a:p>
            <a:pPr marL="457200" indent="-457200" fontAlgn="base">
              <a:spcAft>
                <a:spcPct val="0"/>
              </a:spcAft>
              <a:buFont typeface="Arial" pitchFamily="34" charset="0"/>
              <a:buChar char="•"/>
              <a:defRPr/>
            </a:pPr>
            <a:r>
              <a:rPr lang="en-US" altLang="en-US" sz="2600" dirty="0">
                <a:latin typeface="Arial" charset="0"/>
                <a:cs typeface="Arial" charset="0"/>
              </a:rPr>
              <a:t>Cross training skills between team members</a:t>
            </a:r>
          </a:p>
          <a:p>
            <a:pPr marL="457200" indent="-457200" fontAlgn="base">
              <a:spcAft>
                <a:spcPct val="0"/>
              </a:spcAft>
              <a:buFont typeface="Arial" pitchFamily="34" charset="0"/>
              <a:buChar char="•"/>
              <a:defRPr/>
            </a:pPr>
            <a:r>
              <a:rPr lang="en-US" altLang="en-US" sz="2600" dirty="0">
                <a:latin typeface="Arial" charset="0"/>
                <a:cs typeface="Arial" charset="0"/>
              </a:rPr>
              <a:t>Worst of all the temptation of accepting lower quality for the Product Increment.</a:t>
            </a:r>
          </a:p>
          <a:p>
            <a:pPr marL="457200" indent="-457200" fontAlgn="base">
              <a:spcAft>
                <a:spcPct val="0"/>
              </a:spcAft>
              <a:buFont typeface="Arial" pitchFamily="34" charset="0"/>
              <a:buChar char="•"/>
              <a:defRPr/>
            </a:pPr>
            <a:r>
              <a:rPr lang="en-US" altLang="en-US" sz="2600" dirty="0">
                <a:latin typeface="Arial" charset="0"/>
                <a:cs typeface="Arial" charset="0"/>
              </a:rPr>
              <a:t>Collaborate with Product owner and prioritize the work</a:t>
            </a:r>
            <a:endParaRPr lang="en-US" altLang="en-US" dirty="0">
              <a:latin typeface="Arial" charset="0"/>
              <a:cs typeface="Arial" charset="0"/>
            </a:endParaRPr>
          </a:p>
        </p:txBody>
      </p:sp>
      <p:sp>
        <p:nvSpPr>
          <p:cNvPr id="3" name="Content Placeholder 2">
            <a:extLst>
              <a:ext uri="{FF2B5EF4-FFF2-40B4-BE49-F238E27FC236}">
                <a16:creationId xmlns:a16="http://schemas.microsoft.com/office/drawing/2014/main" id="{BE857478-5347-2F38-8E0E-F669AF8F43B2}"/>
              </a:ext>
            </a:extLst>
          </p:cNvPr>
          <p:cNvSpPr>
            <a:spLocks noGrp="1"/>
          </p:cNvSpPr>
          <p:nvPr>
            <p:ph sz="quarter" idx="10"/>
          </p:nvPr>
        </p:nvSpPr>
        <p:spPr/>
        <p:txBody>
          <a:bodyPr/>
          <a:lstStyle/>
          <a:p>
            <a:pPr>
              <a:buFont typeface="Arial" charset="0"/>
              <a:buNone/>
              <a:defRPr/>
            </a:pPr>
            <a:r>
              <a:rPr lang="en-US" dirty="0"/>
              <a:t>8. Sustainable Phase …</a:t>
            </a:r>
          </a:p>
        </p:txBody>
      </p:sp>
      <p:sp>
        <p:nvSpPr>
          <p:cNvPr id="4" name="Date Placeholder 3">
            <a:extLst>
              <a:ext uri="{FF2B5EF4-FFF2-40B4-BE49-F238E27FC236}">
                <a16:creationId xmlns:a16="http://schemas.microsoft.com/office/drawing/2014/main" id="{443BF2FE-C67B-68E6-18AF-60B32EA82B8D}"/>
              </a:ext>
            </a:extLst>
          </p:cNvPr>
          <p:cNvSpPr>
            <a:spLocks noGrp="1"/>
          </p:cNvSpPr>
          <p:nvPr>
            <p:ph type="dt" sz="quarter" idx="11"/>
          </p:nvPr>
        </p:nvSpPr>
        <p:spPr/>
        <p:txBody>
          <a:bodyPr/>
          <a:lstStyle/>
          <a:p>
            <a:pPr>
              <a:defRPr/>
            </a:pPr>
            <a:fld id="{87BAC0E6-361F-E34D-93D3-C67723EF9FBF}" type="datetime1">
              <a:rPr lang="en-US" smtClean="0"/>
              <a:t>8/7/24</a:t>
            </a:fld>
            <a:endParaRPr lang="en-US" dirty="0"/>
          </a:p>
        </p:txBody>
      </p:sp>
      <p:sp>
        <p:nvSpPr>
          <p:cNvPr id="5" name="Footer Placeholder 4">
            <a:extLst>
              <a:ext uri="{FF2B5EF4-FFF2-40B4-BE49-F238E27FC236}">
                <a16:creationId xmlns:a16="http://schemas.microsoft.com/office/drawing/2014/main" id="{FBE5328F-890A-1585-152D-B6FE535F1E89}"/>
              </a:ext>
            </a:extLst>
          </p:cNvPr>
          <p:cNvSpPr>
            <a:spLocks noGrp="1"/>
          </p:cNvSpPr>
          <p:nvPr>
            <p:ph type="ftr" sz="quarter" idx="12"/>
          </p:nvPr>
        </p:nvSpPr>
        <p:spPr/>
        <p:txBody>
          <a:bodyPr/>
          <a:lstStyle/>
          <a:p>
            <a:pPr>
              <a:defRPr/>
            </a:pPr>
            <a:r>
              <a:rPr lang="en-US"/>
              <a:t>Se ZG 544 - Agile Software Process</a:t>
            </a:r>
            <a:endParaRPr lang="en-US" dirty="0"/>
          </a:p>
        </p:txBody>
      </p:sp>
      <p:sp>
        <p:nvSpPr>
          <p:cNvPr id="6" name="Slide Number Placeholder 5">
            <a:extLst>
              <a:ext uri="{FF2B5EF4-FFF2-40B4-BE49-F238E27FC236}">
                <a16:creationId xmlns:a16="http://schemas.microsoft.com/office/drawing/2014/main" id="{088B377E-608A-47EE-7C50-36255AF13D81}"/>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7F82CB6-EF1A-AA41-9CEE-BA34996A988D}" type="slidenum">
              <a:rPr lang="en-US" altLang="en-US">
                <a:solidFill>
                  <a:srgbClr val="898989"/>
                </a:solidFill>
              </a:rPr>
              <a:pPr eaLnBrk="1" hangingPunct="1"/>
              <a:t>34</a:t>
            </a:fld>
            <a:endParaRPr lang="en-US" altLang="en-US">
              <a:solidFill>
                <a:srgbClr val="898989"/>
              </a:solidFill>
            </a:endParaRPr>
          </a:p>
        </p:txBody>
      </p:sp>
      <p:sp>
        <p:nvSpPr>
          <p:cNvPr id="67591" name="Rectangle 6">
            <a:extLst>
              <a:ext uri="{FF2B5EF4-FFF2-40B4-BE49-F238E27FC236}">
                <a16:creationId xmlns:a16="http://schemas.microsoft.com/office/drawing/2014/main" id="{8CF013F3-E09A-5EF6-21D0-1F5F49563B00}"/>
              </a:ext>
            </a:extLst>
          </p:cNvPr>
          <p:cNvSpPr>
            <a:spLocks noChangeArrowheads="1"/>
          </p:cNvSpPr>
          <p:nvPr/>
        </p:nvSpPr>
        <p:spPr bwMode="auto">
          <a:xfrm>
            <a:off x="4343400" y="6096000"/>
            <a:ext cx="45720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900"/>
              <a:t>Source: https://soulofscrum.com/blog/f/keeping-a-sustainable-pace</a:t>
            </a:r>
          </a:p>
        </p:txBody>
      </p:sp>
    </p:spTree>
    <p:extLst>
      <p:ext uri="{BB962C8B-B14F-4D97-AF65-F5344CB8AC3E}">
        <p14:creationId xmlns:p14="http://schemas.microsoft.com/office/powerpoint/2010/main" val="8611401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Content Placeholder 1">
            <a:extLst>
              <a:ext uri="{FF2B5EF4-FFF2-40B4-BE49-F238E27FC236}">
                <a16:creationId xmlns:a16="http://schemas.microsoft.com/office/drawing/2014/main" id="{21987934-F0F1-5EC9-B9E9-A4C7AD0FEF4C}"/>
              </a:ext>
            </a:extLst>
          </p:cNvPr>
          <p:cNvSpPr>
            <a:spLocks noGrp="1"/>
          </p:cNvSpPr>
          <p:nvPr>
            <p:ph idx="1"/>
          </p:nvPr>
        </p:nvSpPr>
        <p:spPr>
          <a:xfrm>
            <a:off x="304800" y="1493838"/>
            <a:ext cx="8229600" cy="4525962"/>
          </a:xfrm>
        </p:spPr>
        <p:txBody>
          <a:bodyPr/>
          <a:lstStyle/>
          <a:p>
            <a:pPr fontAlgn="base">
              <a:spcAft>
                <a:spcPct val="0"/>
              </a:spcAft>
            </a:pPr>
            <a:r>
              <a:rPr lang="en-US" altLang="en-US" u="sng"/>
              <a:t>Scrum Masters:</a:t>
            </a:r>
            <a:endParaRPr lang="en-US" altLang="en-US"/>
          </a:p>
          <a:p>
            <a:pPr fontAlgn="base">
              <a:spcAft>
                <a:spcPct val="0"/>
              </a:spcAft>
              <a:buFont typeface="Arial" pitchFamily="34" charset="0"/>
              <a:buChar char="•"/>
            </a:pPr>
            <a:r>
              <a:rPr lang="en-US" altLang="en-US"/>
              <a:t>If you see the team overextending, ask them about this in the Retrospective. </a:t>
            </a:r>
          </a:p>
          <a:p>
            <a:pPr fontAlgn="base">
              <a:spcAft>
                <a:spcPct val="0"/>
              </a:spcAft>
              <a:buFont typeface="Arial" pitchFamily="34" charset="0"/>
              <a:buChar char="•"/>
            </a:pPr>
            <a:r>
              <a:rPr lang="en-US" altLang="en-US"/>
              <a:t>Make sure there are no external pressures on the team.</a:t>
            </a:r>
          </a:p>
          <a:p>
            <a:pPr fontAlgn="base">
              <a:spcAft>
                <a:spcPct val="0"/>
              </a:spcAft>
              <a:buFont typeface="Arial" pitchFamily="34" charset="0"/>
              <a:buChar char="•"/>
            </a:pPr>
            <a:r>
              <a:rPr lang="en-US" altLang="en-US"/>
              <a:t>Habitual or frequent overtime indicates an issue that you should investigate and remove as an impediment to team health.</a:t>
            </a:r>
          </a:p>
          <a:p>
            <a:pPr fontAlgn="base">
              <a:spcAft>
                <a:spcPct val="0"/>
              </a:spcAft>
            </a:pPr>
            <a:endParaRPr lang="en-US" altLang="en-US"/>
          </a:p>
        </p:txBody>
      </p:sp>
      <p:sp>
        <p:nvSpPr>
          <p:cNvPr id="3" name="Content Placeholder 2">
            <a:extLst>
              <a:ext uri="{FF2B5EF4-FFF2-40B4-BE49-F238E27FC236}">
                <a16:creationId xmlns:a16="http://schemas.microsoft.com/office/drawing/2014/main" id="{B8F670FF-92C0-D81E-E471-65EBFC724A45}"/>
              </a:ext>
            </a:extLst>
          </p:cNvPr>
          <p:cNvSpPr>
            <a:spLocks noGrp="1"/>
          </p:cNvSpPr>
          <p:nvPr>
            <p:ph sz="quarter" idx="10"/>
          </p:nvPr>
        </p:nvSpPr>
        <p:spPr/>
        <p:txBody>
          <a:bodyPr/>
          <a:lstStyle/>
          <a:p>
            <a:pPr>
              <a:buFont typeface="Arial" charset="0"/>
              <a:buNone/>
              <a:defRPr/>
            </a:pPr>
            <a:r>
              <a:rPr lang="en-US" dirty="0"/>
              <a:t>8. Sustainable Phase …</a:t>
            </a:r>
          </a:p>
        </p:txBody>
      </p:sp>
      <p:sp>
        <p:nvSpPr>
          <p:cNvPr id="4" name="Date Placeholder 3">
            <a:extLst>
              <a:ext uri="{FF2B5EF4-FFF2-40B4-BE49-F238E27FC236}">
                <a16:creationId xmlns:a16="http://schemas.microsoft.com/office/drawing/2014/main" id="{6BFA29CB-A5F1-A110-123F-92FCD3454E13}"/>
              </a:ext>
            </a:extLst>
          </p:cNvPr>
          <p:cNvSpPr>
            <a:spLocks noGrp="1"/>
          </p:cNvSpPr>
          <p:nvPr>
            <p:ph type="dt" sz="quarter" idx="11"/>
          </p:nvPr>
        </p:nvSpPr>
        <p:spPr/>
        <p:txBody>
          <a:bodyPr/>
          <a:lstStyle/>
          <a:p>
            <a:pPr>
              <a:defRPr/>
            </a:pPr>
            <a:fld id="{7F7A96EC-186E-A44B-836E-D507412DC9AD}" type="datetime1">
              <a:rPr lang="en-US" smtClean="0"/>
              <a:t>8/7/24</a:t>
            </a:fld>
            <a:endParaRPr lang="en-US" dirty="0"/>
          </a:p>
        </p:txBody>
      </p:sp>
      <p:sp>
        <p:nvSpPr>
          <p:cNvPr id="5" name="Footer Placeholder 4">
            <a:extLst>
              <a:ext uri="{FF2B5EF4-FFF2-40B4-BE49-F238E27FC236}">
                <a16:creationId xmlns:a16="http://schemas.microsoft.com/office/drawing/2014/main" id="{24EADB7A-D46A-E055-0519-E21CEB4F8E1B}"/>
              </a:ext>
            </a:extLst>
          </p:cNvPr>
          <p:cNvSpPr>
            <a:spLocks noGrp="1"/>
          </p:cNvSpPr>
          <p:nvPr>
            <p:ph type="ftr" sz="quarter" idx="12"/>
          </p:nvPr>
        </p:nvSpPr>
        <p:spPr/>
        <p:txBody>
          <a:bodyPr/>
          <a:lstStyle/>
          <a:p>
            <a:pPr>
              <a:defRPr/>
            </a:pPr>
            <a:r>
              <a:rPr lang="en-US"/>
              <a:t>Se ZG 544 - Agile Software Process</a:t>
            </a:r>
            <a:endParaRPr lang="en-US" dirty="0"/>
          </a:p>
        </p:txBody>
      </p:sp>
      <p:sp>
        <p:nvSpPr>
          <p:cNvPr id="6" name="Slide Number Placeholder 5">
            <a:extLst>
              <a:ext uri="{FF2B5EF4-FFF2-40B4-BE49-F238E27FC236}">
                <a16:creationId xmlns:a16="http://schemas.microsoft.com/office/drawing/2014/main" id="{A9B75314-D74E-2118-0C26-9430FBB30CCF}"/>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678C53D-852C-E94F-8C33-D3115AAF908B}" type="slidenum">
              <a:rPr lang="en-US" altLang="en-US">
                <a:solidFill>
                  <a:srgbClr val="898989"/>
                </a:solidFill>
              </a:rPr>
              <a:pPr eaLnBrk="1" hangingPunct="1"/>
              <a:t>35</a:t>
            </a:fld>
            <a:endParaRPr lang="en-US" altLang="en-US">
              <a:solidFill>
                <a:srgbClr val="898989"/>
              </a:solidFill>
            </a:endParaRPr>
          </a:p>
        </p:txBody>
      </p:sp>
      <p:sp>
        <p:nvSpPr>
          <p:cNvPr id="68615" name="Rectangle 6">
            <a:extLst>
              <a:ext uri="{FF2B5EF4-FFF2-40B4-BE49-F238E27FC236}">
                <a16:creationId xmlns:a16="http://schemas.microsoft.com/office/drawing/2014/main" id="{CCA76752-C0BE-49D5-EA7A-34285D9F7445}"/>
              </a:ext>
            </a:extLst>
          </p:cNvPr>
          <p:cNvSpPr>
            <a:spLocks noChangeArrowheads="1"/>
          </p:cNvSpPr>
          <p:nvPr/>
        </p:nvSpPr>
        <p:spPr bwMode="auto">
          <a:xfrm>
            <a:off x="4343400" y="6096000"/>
            <a:ext cx="45720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900"/>
              <a:t>Source: https://soulofscrum.com/blog/f/keeping-a-sustainable-pace</a:t>
            </a:r>
          </a:p>
        </p:txBody>
      </p:sp>
    </p:spTree>
    <p:extLst>
      <p:ext uri="{BB962C8B-B14F-4D97-AF65-F5344CB8AC3E}">
        <p14:creationId xmlns:p14="http://schemas.microsoft.com/office/powerpoint/2010/main" val="18748045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Content Placeholder 1">
            <a:extLst>
              <a:ext uri="{FF2B5EF4-FFF2-40B4-BE49-F238E27FC236}">
                <a16:creationId xmlns:a16="http://schemas.microsoft.com/office/drawing/2014/main" id="{198836F5-BF77-DBC6-CC29-7A2656523A93}"/>
              </a:ext>
            </a:extLst>
          </p:cNvPr>
          <p:cNvSpPr>
            <a:spLocks noGrp="1"/>
          </p:cNvSpPr>
          <p:nvPr>
            <p:ph idx="1"/>
          </p:nvPr>
        </p:nvSpPr>
        <p:spPr>
          <a:xfrm>
            <a:off x="304800" y="1493838"/>
            <a:ext cx="8229600" cy="4754562"/>
          </a:xfrm>
        </p:spPr>
        <p:txBody>
          <a:bodyPr/>
          <a:lstStyle/>
          <a:p>
            <a:pPr fontAlgn="base">
              <a:spcAft>
                <a:spcPct val="0"/>
              </a:spcAft>
            </a:pPr>
            <a:r>
              <a:rPr lang="en-US" altLang="en-US" b="1"/>
              <a:t>“Continuous attention to technical excellence and good design enhances agility.”</a:t>
            </a:r>
          </a:p>
          <a:p>
            <a:pPr fontAlgn="base">
              <a:spcAft>
                <a:spcPct val="0"/>
              </a:spcAft>
              <a:buFont typeface="Arial" pitchFamily="34" charset="0"/>
              <a:buChar char="•"/>
            </a:pPr>
            <a:r>
              <a:rPr lang="en-US" altLang="en-US"/>
              <a:t>Object Oriented design, Design patterns, Decoupled service-oriented architectures, Containers, Cloud technology and other innovations an tools bring technical excellence to product.</a:t>
            </a:r>
          </a:p>
          <a:p>
            <a:pPr fontAlgn="base">
              <a:spcAft>
                <a:spcPct val="0"/>
              </a:spcAft>
              <a:buFont typeface="Arial" pitchFamily="34" charset="0"/>
              <a:buChar char="•"/>
            </a:pPr>
            <a:r>
              <a:rPr lang="en-US" altLang="en-US"/>
              <a:t>Well designed code is easy to maintain and extend.</a:t>
            </a:r>
          </a:p>
          <a:p>
            <a:pPr fontAlgn="base">
              <a:spcAft>
                <a:spcPct val="0"/>
              </a:spcAft>
              <a:buFont typeface="Arial" pitchFamily="34" charset="0"/>
              <a:buChar char="•"/>
            </a:pPr>
            <a:r>
              <a:rPr lang="en-US" altLang="en-US"/>
              <a:t>Constantly lookout for design and code problems and take time to fix those problems.</a:t>
            </a:r>
          </a:p>
          <a:p>
            <a:pPr fontAlgn="base">
              <a:spcAft>
                <a:spcPct val="0"/>
              </a:spcAft>
              <a:buFont typeface="Arial" pitchFamily="34" charset="0"/>
              <a:buChar char="•"/>
            </a:pPr>
            <a:r>
              <a:rPr lang="en-US" altLang="en-US"/>
              <a:t>Use TDD and pay back Technical Debt</a:t>
            </a:r>
          </a:p>
          <a:p>
            <a:pPr fontAlgn="base">
              <a:spcAft>
                <a:spcPct val="0"/>
              </a:spcAft>
              <a:buFont typeface="Arial" pitchFamily="34" charset="0"/>
              <a:buChar char="•"/>
            </a:pPr>
            <a:endParaRPr lang="en-US" altLang="en-US"/>
          </a:p>
          <a:p>
            <a:pPr fontAlgn="base">
              <a:spcAft>
                <a:spcPct val="0"/>
              </a:spcAft>
            </a:pPr>
            <a:endParaRPr lang="en-US" altLang="en-US"/>
          </a:p>
        </p:txBody>
      </p:sp>
      <p:sp>
        <p:nvSpPr>
          <p:cNvPr id="3" name="Content Placeholder 2">
            <a:extLst>
              <a:ext uri="{FF2B5EF4-FFF2-40B4-BE49-F238E27FC236}">
                <a16:creationId xmlns:a16="http://schemas.microsoft.com/office/drawing/2014/main" id="{8A4FEA60-0CEB-940A-9CD9-C4533BAE1658}"/>
              </a:ext>
            </a:extLst>
          </p:cNvPr>
          <p:cNvSpPr>
            <a:spLocks noGrp="1"/>
          </p:cNvSpPr>
          <p:nvPr>
            <p:ph sz="quarter" idx="10"/>
          </p:nvPr>
        </p:nvSpPr>
        <p:spPr/>
        <p:txBody>
          <a:bodyPr/>
          <a:lstStyle/>
          <a:p>
            <a:pPr>
              <a:buFont typeface="Arial" charset="0"/>
              <a:buNone/>
              <a:defRPr/>
            </a:pPr>
            <a:r>
              <a:rPr lang="en-US" dirty="0"/>
              <a:t>Agile Principle#9</a:t>
            </a:r>
          </a:p>
        </p:txBody>
      </p:sp>
      <p:sp>
        <p:nvSpPr>
          <p:cNvPr id="4" name="Date Placeholder 3">
            <a:extLst>
              <a:ext uri="{FF2B5EF4-FFF2-40B4-BE49-F238E27FC236}">
                <a16:creationId xmlns:a16="http://schemas.microsoft.com/office/drawing/2014/main" id="{64401AFD-F628-693D-310A-D7DC64860189}"/>
              </a:ext>
            </a:extLst>
          </p:cNvPr>
          <p:cNvSpPr>
            <a:spLocks noGrp="1"/>
          </p:cNvSpPr>
          <p:nvPr>
            <p:ph type="dt" sz="quarter" idx="11"/>
          </p:nvPr>
        </p:nvSpPr>
        <p:spPr/>
        <p:txBody>
          <a:bodyPr/>
          <a:lstStyle/>
          <a:p>
            <a:pPr>
              <a:defRPr/>
            </a:pPr>
            <a:fld id="{01E91A3C-9D83-6E4F-AA44-D202B0CE7861}" type="datetime1">
              <a:rPr lang="en-US" smtClean="0"/>
              <a:t>8/7/24</a:t>
            </a:fld>
            <a:endParaRPr lang="en-US" dirty="0"/>
          </a:p>
        </p:txBody>
      </p:sp>
      <p:sp>
        <p:nvSpPr>
          <p:cNvPr id="5" name="Footer Placeholder 4">
            <a:extLst>
              <a:ext uri="{FF2B5EF4-FFF2-40B4-BE49-F238E27FC236}">
                <a16:creationId xmlns:a16="http://schemas.microsoft.com/office/drawing/2014/main" id="{28C4772B-92D5-7ADF-5034-F1AFC38FAAA9}"/>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AF99B729-2C7D-5867-2C9B-3D536B0E34B9}"/>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07B5105-2764-3046-85FC-C202CF5679E6}" type="slidenum">
              <a:rPr lang="en-US" altLang="en-US">
                <a:solidFill>
                  <a:srgbClr val="898989"/>
                </a:solidFill>
              </a:rPr>
              <a:pPr eaLnBrk="1" hangingPunct="1"/>
              <a:t>36</a:t>
            </a:fld>
            <a:endParaRPr lang="en-US" altLang="en-US">
              <a:solidFill>
                <a:srgbClr val="898989"/>
              </a:solidFill>
            </a:endParaRPr>
          </a:p>
        </p:txBody>
      </p:sp>
    </p:spTree>
    <p:extLst>
      <p:ext uri="{BB962C8B-B14F-4D97-AF65-F5344CB8AC3E}">
        <p14:creationId xmlns:p14="http://schemas.microsoft.com/office/powerpoint/2010/main" val="31044092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Content Placeholder 6">
            <a:extLst>
              <a:ext uri="{FF2B5EF4-FFF2-40B4-BE49-F238E27FC236}">
                <a16:creationId xmlns:a16="http://schemas.microsoft.com/office/drawing/2014/main" id="{4BC433B7-195A-39C0-9D09-621E048E3ED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838200" y="1371600"/>
            <a:ext cx="6869113" cy="3657600"/>
          </a:xfrm>
        </p:spPr>
      </p:pic>
      <p:sp>
        <p:nvSpPr>
          <p:cNvPr id="3" name="Content Placeholder 2">
            <a:extLst>
              <a:ext uri="{FF2B5EF4-FFF2-40B4-BE49-F238E27FC236}">
                <a16:creationId xmlns:a16="http://schemas.microsoft.com/office/drawing/2014/main" id="{DBBF5664-5E0D-5538-DC17-54F13DFDAEF7}"/>
              </a:ext>
            </a:extLst>
          </p:cNvPr>
          <p:cNvSpPr>
            <a:spLocks noGrp="1"/>
          </p:cNvSpPr>
          <p:nvPr>
            <p:ph sz="quarter" idx="10"/>
          </p:nvPr>
        </p:nvSpPr>
        <p:spPr/>
        <p:txBody>
          <a:bodyPr/>
          <a:lstStyle/>
          <a:p>
            <a:pPr>
              <a:buFont typeface="Arial" charset="0"/>
              <a:buNone/>
              <a:defRPr/>
            </a:pPr>
            <a:r>
              <a:rPr lang="en-US" dirty="0"/>
              <a:t>Technical Excellence</a:t>
            </a:r>
          </a:p>
        </p:txBody>
      </p:sp>
      <p:sp>
        <p:nvSpPr>
          <p:cNvPr id="4" name="Date Placeholder 3">
            <a:extLst>
              <a:ext uri="{FF2B5EF4-FFF2-40B4-BE49-F238E27FC236}">
                <a16:creationId xmlns:a16="http://schemas.microsoft.com/office/drawing/2014/main" id="{3294EF9B-DE3A-FF48-29DD-14BB0FF024B3}"/>
              </a:ext>
            </a:extLst>
          </p:cNvPr>
          <p:cNvSpPr>
            <a:spLocks noGrp="1"/>
          </p:cNvSpPr>
          <p:nvPr>
            <p:ph type="dt" sz="quarter" idx="11"/>
          </p:nvPr>
        </p:nvSpPr>
        <p:spPr/>
        <p:txBody>
          <a:bodyPr/>
          <a:lstStyle/>
          <a:p>
            <a:pPr>
              <a:defRPr/>
            </a:pPr>
            <a:fld id="{EC19F997-ADAB-4D46-953E-87B043A97F4C}" type="datetime1">
              <a:rPr lang="en-US" smtClean="0"/>
              <a:t>8/7/24</a:t>
            </a:fld>
            <a:endParaRPr lang="en-US" dirty="0"/>
          </a:p>
        </p:txBody>
      </p:sp>
      <p:sp>
        <p:nvSpPr>
          <p:cNvPr id="5" name="Footer Placeholder 4">
            <a:extLst>
              <a:ext uri="{FF2B5EF4-FFF2-40B4-BE49-F238E27FC236}">
                <a16:creationId xmlns:a16="http://schemas.microsoft.com/office/drawing/2014/main" id="{C191B550-6D04-E22E-B1B7-9D12418FCC43}"/>
              </a:ext>
            </a:extLst>
          </p:cNvPr>
          <p:cNvSpPr>
            <a:spLocks noGrp="1"/>
          </p:cNvSpPr>
          <p:nvPr>
            <p:ph type="ftr" sz="quarter" idx="12"/>
          </p:nvPr>
        </p:nvSpPr>
        <p:spPr/>
        <p:txBody>
          <a:bodyPr/>
          <a:lstStyle/>
          <a:p>
            <a:pPr>
              <a:defRPr/>
            </a:pPr>
            <a:r>
              <a:rPr lang="en-US"/>
              <a:t>Se ZG 544 - Agile Software Process</a:t>
            </a:r>
            <a:endParaRPr lang="en-US" dirty="0"/>
          </a:p>
        </p:txBody>
      </p:sp>
      <p:sp>
        <p:nvSpPr>
          <p:cNvPr id="6" name="Slide Number Placeholder 5">
            <a:extLst>
              <a:ext uri="{FF2B5EF4-FFF2-40B4-BE49-F238E27FC236}">
                <a16:creationId xmlns:a16="http://schemas.microsoft.com/office/drawing/2014/main" id="{81B13632-D8C9-0498-2D39-1BFE773A25D5}"/>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23FF51D-747F-6244-9DE3-A63B295D2579}" type="slidenum">
              <a:rPr lang="en-US" altLang="en-US">
                <a:solidFill>
                  <a:srgbClr val="898989"/>
                </a:solidFill>
              </a:rPr>
              <a:pPr eaLnBrk="1" hangingPunct="1"/>
              <a:t>37</a:t>
            </a:fld>
            <a:endParaRPr lang="en-US" altLang="en-US">
              <a:solidFill>
                <a:srgbClr val="898989"/>
              </a:solidFill>
            </a:endParaRPr>
          </a:p>
        </p:txBody>
      </p:sp>
      <p:sp>
        <p:nvSpPr>
          <p:cNvPr id="61447" name="Rectangle 7">
            <a:extLst>
              <a:ext uri="{FF2B5EF4-FFF2-40B4-BE49-F238E27FC236}">
                <a16:creationId xmlns:a16="http://schemas.microsoft.com/office/drawing/2014/main" id="{21294569-FCA4-07C1-B435-27E11C6FEE10}"/>
              </a:ext>
            </a:extLst>
          </p:cNvPr>
          <p:cNvSpPr>
            <a:spLocks noChangeArrowheads="1"/>
          </p:cNvSpPr>
          <p:nvPr/>
        </p:nvSpPr>
        <p:spPr bwMode="auto">
          <a:xfrm>
            <a:off x="4495800" y="6170613"/>
            <a:ext cx="457200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900"/>
              <a:t>Martin Fowler created a pseudo-graph to visualize this:</a:t>
            </a:r>
          </a:p>
        </p:txBody>
      </p:sp>
      <p:sp>
        <p:nvSpPr>
          <p:cNvPr id="61448" name="Rectangle 1">
            <a:extLst>
              <a:ext uri="{FF2B5EF4-FFF2-40B4-BE49-F238E27FC236}">
                <a16:creationId xmlns:a16="http://schemas.microsoft.com/office/drawing/2014/main" id="{3DD1C394-04DE-E55C-3737-6758C67D9781}"/>
              </a:ext>
            </a:extLst>
          </p:cNvPr>
          <p:cNvSpPr>
            <a:spLocks noChangeArrowheads="1"/>
          </p:cNvSpPr>
          <p:nvPr/>
        </p:nvSpPr>
        <p:spPr bwMode="auto">
          <a:xfrm>
            <a:off x="419100" y="5029200"/>
            <a:ext cx="8153400"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400" b="1"/>
              <a:t>Technical debt </a:t>
            </a:r>
            <a:r>
              <a:rPr lang="en-US" altLang="en-US" sz="1400"/>
              <a:t>is a term first coined by Ward Cunningham. It describes the</a:t>
            </a:r>
            <a:r>
              <a:rPr lang="en-US" altLang="en-US" sz="1400" b="1"/>
              <a:t> accumulation of poor design</a:t>
            </a:r>
            <a:r>
              <a:rPr lang="en-US" altLang="en-US" sz="1400"/>
              <a:t> that crops up in code when decisions have been made to implement something quickly. Ward described it as Technical Debt because if you don't pay it back in time, it starts to accumulate. As it accumulates, subsequent changes to the software get harder and harder. What should be a simple change suddenly becomes a major refactor/rewrite to implement.</a:t>
            </a:r>
          </a:p>
        </p:txBody>
      </p:sp>
    </p:spTree>
    <p:extLst>
      <p:ext uri="{BB962C8B-B14F-4D97-AF65-F5344CB8AC3E}">
        <p14:creationId xmlns:p14="http://schemas.microsoft.com/office/powerpoint/2010/main" val="18682619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383CE4-01F4-24EB-1B32-E7ADE15C069E}"/>
              </a:ext>
            </a:extLst>
          </p:cNvPr>
          <p:cNvSpPr>
            <a:spLocks noGrp="1"/>
          </p:cNvSpPr>
          <p:nvPr>
            <p:ph idx="1"/>
          </p:nvPr>
        </p:nvSpPr>
        <p:spPr/>
        <p:txBody>
          <a:bodyPr/>
          <a:lstStyle/>
          <a:p>
            <a:endParaRPr lang="en-US" dirty="0"/>
          </a:p>
        </p:txBody>
      </p:sp>
      <p:sp>
        <p:nvSpPr>
          <p:cNvPr id="3" name="Content Placeholder 2">
            <a:extLst>
              <a:ext uri="{FF2B5EF4-FFF2-40B4-BE49-F238E27FC236}">
                <a16:creationId xmlns:a16="http://schemas.microsoft.com/office/drawing/2014/main" id="{1ECFB379-4695-7962-292B-E920CEA8AE83}"/>
              </a:ext>
            </a:extLst>
          </p:cNvPr>
          <p:cNvSpPr>
            <a:spLocks noGrp="1"/>
          </p:cNvSpPr>
          <p:nvPr>
            <p:ph sz="quarter" idx="10"/>
          </p:nvPr>
        </p:nvSpPr>
        <p:spPr/>
        <p:txBody>
          <a:bodyPr/>
          <a:lstStyle/>
          <a:p>
            <a:r>
              <a:rPr lang="en-US" dirty="0"/>
              <a:t>Q2</a:t>
            </a:r>
          </a:p>
        </p:txBody>
      </p:sp>
      <p:sp>
        <p:nvSpPr>
          <p:cNvPr id="4" name="Date Placeholder 3">
            <a:extLst>
              <a:ext uri="{FF2B5EF4-FFF2-40B4-BE49-F238E27FC236}">
                <a16:creationId xmlns:a16="http://schemas.microsoft.com/office/drawing/2014/main" id="{5CBA48A8-73DC-FAED-F7F7-B10147904477}"/>
              </a:ext>
            </a:extLst>
          </p:cNvPr>
          <p:cNvSpPr>
            <a:spLocks noGrp="1"/>
          </p:cNvSpPr>
          <p:nvPr>
            <p:ph type="dt" sz="half" idx="11"/>
          </p:nvPr>
        </p:nvSpPr>
        <p:spPr/>
        <p:txBody>
          <a:bodyPr/>
          <a:lstStyle/>
          <a:p>
            <a:pPr>
              <a:defRPr/>
            </a:pPr>
            <a:fld id="{0CA6A0A5-434A-A441-A4A8-5B3E44060B86}" type="datetime1">
              <a:rPr lang="en-US" smtClean="0"/>
              <a:t>8/7/24</a:t>
            </a:fld>
            <a:endParaRPr lang="en-US" dirty="0"/>
          </a:p>
        </p:txBody>
      </p:sp>
      <p:sp>
        <p:nvSpPr>
          <p:cNvPr id="5" name="Footer Placeholder 4">
            <a:extLst>
              <a:ext uri="{FF2B5EF4-FFF2-40B4-BE49-F238E27FC236}">
                <a16:creationId xmlns:a16="http://schemas.microsoft.com/office/drawing/2014/main" id="{20A33A25-14AD-D308-BB5C-40B5269C6D28}"/>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DE3B2EE6-1A78-93E8-B1EE-CA4DEB6CD0C3}"/>
              </a:ext>
            </a:extLst>
          </p:cNvPr>
          <p:cNvSpPr>
            <a:spLocks noGrp="1"/>
          </p:cNvSpPr>
          <p:nvPr>
            <p:ph type="sldNum" sz="quarter" idx="13"/>
          </p:nvPr>
        </p:nvSpPr>
        <p:spPr/>
        <p:txBody>
          <a:bodyPr/>
          <a:lstStyle/>
          <a:p>
            <a:fld id="{94830E4F-3E7C-0243-B3E3-B70FD56A5A3D}" type="slidenum">
              <a:rPr lang="en-US" altLang="en-US" smtClean="0"/>
              <a:pPr/>
              <a:t>38</a:t>
            </a:fld>
            <a:endParaRPr lang="en-US" altLang="en-US"/>
          </a:p>
        </p:txBody>
      </p:sp>
    </p:spTree>
    <p:extLst>
      <p:ext uri="{BB962C8B-B14F-4D97-AF65-F5344CB8AC3E}">
        <p14:creationId xmlns:p14="http://schemas.microsoft.com/office/powerpoint/2010/main" val="18319844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AF31CA-D885-0DF3-B9C2-F05786B2D2A2}"/>
              </a:ext>
            </a:extLst>
          </p:cNvPr>
          <p:cNvSpPr>
            <a:spLocks noGrp="1"/>
          </p:cNvSpPr>
          <p:nvPr>
            <p:ph sz="quarter" idx="10"/>
          </p:nvPr>
        </p:nvSpPr>
        <p:spPr/>
        <p:txBody>
          <a:bodyPr/>
          <a:lstStyle/>
          <a:p>
            <a:pPr>
              <a:buFont typeface="Arial" charset="0"/>
              <a:buNone/>
              <a:defRPr/>
            </a:pPr>
            <a:r>
              <a:rPr lang="en-US" dirty="0"/>
              <a:t>Simplicity</a:t>
            </a:r>
          </a:p>
          <a:p>
            <a:pPr>
              <a:buFont typeface="Arial" charset="0"/>
              <a:buNone/>
              <a:defRPr/>
            </a:pPr>
            <a:r>
              <a:rPr lang="en-US" sz="3200" dirty="0"/>
              <a:t>The art of maximizing the amount of work not done - 10</a:t>
            </a:r>
            <a:r>
              <a:rPr lang="en-US" sz="3200" baseline="30000" dirty="0"/>
              <a:t>th</a:t>
            </a:r>
            <a:r>
              <a:rPr lang="en-US" sz="3200" dirty="0"/>
              <a:t> Agile Principle</a:t>
            </a:r>
          </a:p>
        </p:txBody>
      </p:sp>
      <p:sp>
        <p:nvSpPr>
          <p:cNvPr id="3" name="Date Placeholder 2">
            <a:extLst>
              <a:ext uri="{FF2B5EF4-FFF2-40B4-BE49-F238E27FC236}">
                <a16:creationId xmlns:a16="http://schemas.microsoft.com/office/drawing/2014/main" id="{C7202510-0433-3AB5-3D96-D479D55E140A}"/>
              </a:ext>
            </a:extLst>
          </p:cNvPr>
          <p:cNvSpPr>
            <a:spLocks noGrp="1"/>
          </p:cNvSpPr>
          <p:nvPr>
            <p:ph type="dt" sz="quarter" idx="11"/>
          </p:nvPr>
        </p:nvSpPr>
        <p:spPr/>
        <p:txBody>
          <a:bodyPr/>
          <a:lstStyle/>
          <a:p>
            <a:pPr>
              <a:defRPr/>
            </a:pPr>
            <a:fld id="{17F58114-112F-BD4B-8D69-2CE8C4D1B9A1}" type="datetime1">
              <a:rPr lang="en-US" smtClean="0"/>
              <a:t>8/7/24</a:t>
            </a:fld>
            <a:endParaRPr lang="en-US" dirty="0"/>
          </a:p>
        </p:txBody>
      </p:sp>
      <p:sp>
        <p:nvSpPr>
          <p:cNvPr id="4" name="Footer Placeholder 3">
            <a:extLst>
              <a:ext uri="{FF2B5EF4-FFF2-40B4-BE49-F238E27FC236}">
                <a16:creationId xmlns:a16="http://schemas.microsoft.com/office/drawing/2014/main" id="{741C2E2F-1DEA-4E92-7392-866993932ECE}"/>
              </a:ext>
            </a:extLst>
          </p:cNvPr>
          <p:cNvSpPr>
            <a:spLocks noGrp="1"/>
          </p:cNvSpPr>
          <p:nvPr>
            <p:ph type="ftr" sz="quarter" idx="12"/>
          </p:nvPr>
        </p:nvSpPr>
        <p:spPr/>
        <p:txBody>
          <a:bodyPr/>
          <a:lstStyle/>
          <a:p>
            <a:pPr>
              <a:defRPr/>
            </a:pPr>
            <a:r>
              <a:rPr lang="it-IT"/>
              <a:t>Se ZG 544 - Agile Software Process</a:t>
            </a:r>
            <a:endParaRPr lang="en-US" dirty="0"/>
          </a:p>
        </p:txBody>
      </p:sp>
      <p:sp>
        <p:nvSpPr>
          <p:cNvPr id="5" name="Slide Number Placeholder 4">
            <a:extLst>
              <a:ext uri="{FF2B5EF4-FFF2-40B4-BE49-F238E27FC236}">
                <a16:creationId xmlns:a16="http://schemas.microsoft.com/office/drawing/2014/main" id="{3FB7A6D8-3170-BE2C-DD85-55EC0E64CA82}"/>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77BB161-468C-AF4A-A8FC-F205CE7DEB30}" type="slidenum">
              <a:rPr lang="en-US" altLang="en-US">
                <a:solidFill>
                  <a:srgbClr val="898989"/>
                </a:solidFill>
              </a:rPr>
              <a:pPr eaLnBrk="1" hangingPunct="1"/>
              <a:t>39</a:t>
            </a:fld>
            <a:endParaRPr lang="en-US" altLang="en-US">
              <a:solidFill>
                <a:srgbClr val="898989"/>
              </a:solidFill>
            </a:endParaRPr>
          </a:p>
        </p:txBody>
      </p:sp>
    </p:spTree>
    <p:extLst>
      <p:ext uri="{BB962C8B-B14F-4D97-AF65-F5344CB8AC3E}">
        <p14:creationId xmlns:p14="http://schemas.microsoft.com/office/powerpoint/2010/main" val="3854720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Content Placeholder 6">
            <a:extLst>
              <a:ext uri="{FF2B5EF4-FFF2-40B4-BE49-F238E27FC236}">
                <a16:creationId xmlns:a16="http://schemas.microsoft.com/office/drawing/2014/main" id="{06AF585C-F54F-647F-6D52-67857557AAE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85800" y="1524000"/>
            <a:ext cx="7518400" cy="4038600"/>
          </a:xfrm>
        </p:spPr>
      </p:pic>
      <p:sp>
        <p:nvSpPr>
          <p:cNvPr id="3" name="Content Placeholder 2">
            <a:extLst>
              <a:ext uri="{FF2B5EF4-FFF2-40B4-BE49-F238E27FC236}">
                <a16:creationId xmlns:a16="http://schemas.microsoft.com/office/drawing/2014/main" id="{E6008DE1-5D16-40B4-5B2D-DEF23DB8B633}"/>
              </a:ext>
            </a:extLst>
          </p:cNvPr>
          <p:cNvSpPr>
            <a:spLocks noGrp="1"/>
          </p:cNvSpPr>
          <p:nvPr>
            <p:ph sz="quarter" idx="10"/>
          </p:nvPr>
        </p:nvSpPr>
        <p:spPr/>
        <p:txBody>
          <a:bodyPr/>
          <a:lstStyle/>
          <a:p>
            <a:pPr>
              <a:buFont typeface="Arial" charset="0"/>
              <a:buNone/>
              <a:defRPr/>
            </a:pPr>
            <a:r>
              <a:rPr lang="en-US" dirty="0"/>
              <a:t>The rise of knowledge workers</a:t>
            </a:r>
          </a:p>
        </p:txBody>
      </p:sp>
      <p:sp>
        <p:nvSpPr>
          <p:cNvPr id="4" name="Date Placeholder 3">
            <a:extLst>
              <a:ext uri="{FF2B5EF4-FFF2-40B4-BE49-F238E27FC236}">
                <a16:creationId xmlns:a16="http://schemas.microsoft.com/office/drawing/2014/main" id="{53352A13-A4F4-21C8-F4B4-739DDD9F4303}"/>
              </a:ext>
            </a:extLst>
          </p:cNvPr>
          <p:cNvSpPr>
            <a:spLocks noGrp="1"/>
          </p:cNvSpPr>
          <p:nvPr>
            <p:ph type="dt" sz="quarter" idx="11"/>
          </p:nvPr>
        </p:nvSpPr>
        <p:spPr/>
        <p:txBody>
          <a:bodyPr/>
          <a:lstStyle/>
          <a:p>
            <a:pPr>
              <a:defRPr/>
            </a:pPr>
            <a:fld id="{BA3C6404-44D2-A14D-9B61-5C34869BAEC1}" type="datetime1">
              <a:rPr lang="en-US" smtClean="0"/>
              <a:t>8/7/24</a:t>
            </a:fld>
            <a:endParaRPr lang="en-US" dirty="0"/>
          </a:p>
        </p:txBody>
      </p:sp>
      <p:sp>
        <p:nvSpPr>
          <p:cNvPr id="5" name="Footer Placeholder 4">
            <a:extLst>
              <a:ext uri="{FF2B5EF4-FFF2-40B4-BE49-F238E27FC236}">
                <a16:creationId xmlns:a16="http://schemas.microsoft.com/office/drawing/2014/main" id="{04B1BF6A-F74E-FDC9-6A84-E5D365E81DB9}"/>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6E62CCC2-5627-612A-65D3-EDDD2EC9B5D6}"/>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A9217DD-7DAE-F54A-A87A-3A6BDD8BE21D}" type="slidenum">
              <a:rPr lang="en-US" altLang="en-US">
                <a:solidFill>
                  <a:srgbClr val="898989"/>
                </a:solidFill>
              </a:rPr>
              <a:pPr eaLnBrk="1" hangingPunct="1"/>
              <a:t>4</a:t>
            </a:fld>
            <a:endParaRPr lang="en-US" altLang="en-US">
              <a:solidFill>
                <a:srgbClr val="898989"/>
              </a:solidFill>
            </a:endParaRPr>
          </a:p>
        </p:txBody>
      </p:sp>
      <p:sp>
        <p:nvSpPr>
          <p:cNvPr id="17415" name="Rectangle 7">
            <a:extLst>
              <a:ext uri="{FF2B5EF4-FFF2-40B4-BE49-F238E27FC236}">
                <a16:creationId xmlns:a16="http://schemas.microsoft.com/office/drawing/2014/main" id="{9A55983A-E303-D8E8-345C-E62E27EE3035}"/>
              </a:ext>
            </a:extLst>
          </p:cNvPr>
          <p:cNvSpPr>
            <a:spLocks noChangeArrowheads="1"/>
          </p:cNvSpPr>
          <p:nvPr/>
        </p:nvSpPr>
        <p:spPr bwMode="auto">
          <a:xfrm>
            <a:off x="488950" y="6246813"/>
            <a:ext cx="332105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900"/>
              <a:t>Source: lynda.com agile-foundations by  Doug Rose</a:t>
            </a:r>
          </a:p>
        </p:txBody>
      </p:sp>
      <p:sp>
        <p:nvSpPr>
          <p:cNvPr id="17416" name="TextBox 8">
            <a:extLst>
              <a:ext uri="{FF2B5EF4-FFF2-40B4-BE49-F238E27FC236}">
                <a16:creationId xmlns:a16="http://schemas.microsoft.com/office/drawing/2014/main" id="{F121AD7E-D230-D8D3-8D56-9B226D0F343A}"/>
              </a:ext>
            </a:extLst>
          </p:cNvPr>
          <p:cNvSpPr txBox="1">
            <a:spLocks noChangeArrowheads="1"/>
          </p:cNvSpPr>
          <p:nvPr/>
        </p:nvSpPr>
        <p:spPr bwMode="auto">
          <a:xfrm>
            <a:off x="838200" y="5638800"/>
            <a:ext cx="3200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800"/>
              <a:t>Directive leadership style</a:t>
            </a:r>
          </a:p>
        </p:txBody>
      </p:sp>
      <p:sp>
        <p:nvSpPr>
          <p:cNvPr id="17417" name="TextBox 9">
            <a:extLst>
              <a:ext uri="{FF2B5EF4-FFF2-40B4-BE49-F238E27FC236}">
                <a16:creationId xmlns:a16="http://schemas.microsoft.com/office/drawing/2014/main" id="{232100E8-5EF2-3C31-D324-DFDAB0A3C564}"/>
              </a:ext>
            </a:extLst>
          </p:cNvPr>
          <p:cNvSpPr txBox="1">
            <a:spLocks noChangeArrowheads="1"/>
          </p:cNvSpPr>
          <p:nvPr/>
        </p:nvSpPr>
        <p:spPr bwMode="auto">
          <a:xfrm>
            <a:off x="4648200" y="5638800"/>
            <a:ext cx="3200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800"/>
              <a:t>Supportive leadership (Servant leadership style)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1A240B-BE7E-6B2D-9FD3-F549AC6BEFD4}"/>
              </a:ext>
            </a:extLst>
          </p:cNvPr>
          <p:cNvSpPr>
            <a:spLocks noGrp="1"/>
          </p:cNvSpPr>
          <p:nvPr>
            <p:ph idx="1"/>
          </p:nvPr>
        </p:nvSpPr>
        <p:spPr>
          <a:xfrm>
            <a:off x="304800" y="1493838"/>
            <a:ext cx="8229600" cy="4525962"/>
          </a:xfrm>
        </p:spPr>
        <p:txBody>
          <a:bodyPr/>
          <a:lstStyle/>
          <a:p>
            <a:pPr>
              <a:defRPr/>
            </a:pPr>
            <a:r>
              <a:rPr lang="en-US" dirty="0"/>
              <a:t>This means:</a:t>
            </a:r>
          </a:p>
          <a:p>
            <a:pPr marL="457200" indent="-457200">
              <a:buFont typeface="Arial" pitchFamily="34" charset="0"/>
              <a:buAutoNum type="arabicPeriod"/>
              <a:defRPr/>
            </a:pPr>
            <a:r>
              <a:rPr lang="en-US" dirty="0"/>
              <a:t>Focusing on ensuring that only the </a:t>
            </a:r>
            <a:r>
              <a:rPr lang="en-US" b="1" dirty="0"/>
              <a:t>simplest, leanest and fit-for-purpose product </a:t>
            </a:r>
            <a:r>
              <a:rPr lang="en-US" dirty="0"/>
              <a:t>is delivered, especially when considering lifecycle-driven documentation, and only producing what adds value. </a:t>
            </a:r>
          </a:p>
          <a:p>
            <a:pPr marL="457200" indent="-457200">
              <a:buFont typeface="Arial" pitchFamily="34" charset="0"/>
              <a:buAutoNum type="arabicPeriod"/>
              <a:defRPr/>
            </a:pPr>
            <a:endParaRPr lang="en-US" dirty="0"/>
          </a:p>
          <a:p>
            <a:pPr marL="457200" indent="-457200">
              <a:buFont typeface="Arial" pitchFamily="34" charset="0"/>
              <a:buAutoNum type="arabicPeriod"/>
              <a:defRPr/>
            </a:pPr>
            <a:r>
              <a:rPr lang="en-US" dirty="0"/>
              <a:t>Focusing on </a:t>
            </a:r>
            <a:r>
              <a:rPr lang="en-US" b="1" dirty="0"/>
              <a:t>maximizing the amount of work not done </a:t>
            </a:r>
            <a:r>
              <a:rPr lang="en-US" dirty="0"/>
              <a:t>when creating the product, i.e., focusing on </a:t>
            </a:r>
            <a:r>
              <a:rPr lang="en-US" b="1" dirty="0"/>
              <a:t>simplicity of delivery</a:t>
            </a:r>
          </a:p>
        </p:txBody>
      </p:sp>
      <p:sp>
        <p:nvSpPr>
          <p:cNvPr id="3" name="Content Placeholder 2">
            <a:extLst>
              <a:ext uri="{FF2B5EF4-FFF2-40B4-BE49-F238E27FC236}">
                <a16:creationId xmlns:a16="http://schemas.microsoft.com/office/drawing/2014/main" id="{7774625E-8A40-96BF-CB42-0A600F992A62}"/>
              </a:ext>
            </a:extLst>
          </p:cNvPr>
          <p:cNvSpPr>
            <a:spLocks noGrp="1"/>
          </p:cNvSpPr>
          <p:nvPr>
            <p:ph sz="quarter" idx="10"/>
          </p:nvPr>
        </p:nvSpPr>
        <p:spPr/>
        <p:txBody>
          <a:bodyPr/>
          <a:lstStyle/>
          <a:p>
            <a:pPr>
              <a:buFont typeface="Arial" charset="0"/>
              <a:buNone/>
              <a:defRPr/>
            </a:pPr>
            <a:r>
              <a:rPr lang="en-US" dirty="0"/>
              <a:t> Simplicity in Agile context</a:t>
            </a:r>
          </a:p>
        </p:txBody>
      </p:sp>
      <p:sp>
        <p:nvSpPr>
          <p:cNvPr id="4" name="Date Placeholder 3">
            <a:extLst>
              <a:ext uri="{FF2B5EF4-FFF2-40B4-BE49-F238E27FC236}">
                <a16:creationId xmlns:a16="http://schemas.microsoft.com/office/drawing/2014/main" id="{4E7272B1-E818-EE9E-A6F3-242C82FD7D30}"/>
              </a:ext>
            </a:extLst>
          </p:cNvPr>
          <p:cNvSpPr>
            <a:spLocks noGrp="1"/>
          </p:cNvSpPr>
          <p:nvPr>
            <p:ph type="dt" sz="quarter" idx="11"/>
          </p:nvPr>
        </p:nvSpPr>
        <p:spPr/>
        <p:txBody>
          <a:bodyPr/>
          <a:lstStyle/>
          <a:p>
            <a:pPr>
              <a:defRPr/>
            </a:pPr>
            <a:fld id="{9EE654BD-E2D2-834A-AE94-5B42D0D936C1}" type="datetime1">
              <a:rPr lang="en-US" smtClean="0"/>
              <a:t>8/7/24</a:t>
            </a:fld>
            <a:endParaRPr lang="en-US" dirty="0"/>
          </a:p>
        </p:txBody>
      </p:sp>
      <p:sp>
        <p:nvSpPr>
          <p:cNvPr id="5" name="Footer Placeholder 4">
            <a:extLst>
              <a:ext uri="{FF2B5EF4-FFF2-40B4-BE49-F238E27FC236}">
                <a16:creationId xmlns:a16="http://schemas.microsoft.com/office/drawing/2014/main" id="{91F1264E-A2D1-8F5D-186B-7BF500DA3877}"/>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E4C869DA-D8DF-A245-7104-5DCAF8DA7EA4}"/>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69079B4-2D5B-5044-A877-F5BDD5083005}" type="slidenum">
              <a:rPr lang="en-US" altLang="en-US">
                <a:solidFill>
                  <a:srgbClr val="898989"/>
                </a:solidFill>
              </a:rPr>
              <a:pPr eaLnBrk="1" hangingPunct="1"/>
              <a:t>40</a:t>
            </a:fld>
            <a:endParaRPr lang="en-US" altLang="en-US">
              <a:solidFill>
                <a:srgbClr val="898989"/>
              </a:solidFill>
            </a:endParaRPr>
          </a:p>
        </p:txBody>
      </p:sp>
    </p:spTree>
    <p:extLst>
      <p:ext uri="{BB962C8B-B14F-4D97-AF65-F5344CB8AC3E}">
        <p14:creationId xmlns:p14="http://schemas.microsoft.com/office/powerpoint/2010/main" val="4766112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Content Placeholder 1">
            <a:extLst>
              <a:ext uri="{FF2B5EF4-FFF2-40B4-BE49-F238E27FC236}">
                <a16:creationId xmlns:a16="http://schemas.microsoft.com/office/drawing/2014/main" id="{17DFB169-7115-0051-6FCD-E25A877A5763}"/>
              </a:ext>
            </a:extLst>
          </p:cNvPr>
          <p:cNvSpPr>
            <a:spLocks noGrp="1"/>
          </p:cNvSpPr>
          <p:nvPr>
            <p:ph idx="1"/>
          </p:nvPr>
        </p:nvSpPr>
        <p:spPr>
          <a:xfrm>
            <a:off x="304800" y="1493838"/>
            <a:ext cx="8229600" cy="4525962"/>
          </a:xfrm>
        </p:spPr>
        <p:txBody>
          <a:bodyPr/>
          <a:lstStyle/>
          <a:p>
            <a:pPr fontAlgn="base">
              <a:spcAft>
                <a:spcPct val="0"/>
              </a:spcAft>
              <a:buFont typeface="Arial" pitchFamily="34" charset="0"/>
              <a:buChar char="•"/>
            </a:pPr>
            <a:r>
              <a:rPr lang="en-US" altLang="en-US"/>
              <a:t>This principle is therefore about reducing clutter and keeping the backlog focused on whatever needs to be delivered first</a:t>
            </a:r>
          </a:p>
          <a:p>
            <a:pPr fontAlgn="base">
              <a:spcAft>
                <a:spcPct val="0"/>
              </a:spcAft>
              <a:buFont typeface="Arial" pitchFamily="34" charset="0"/>
              <a:buChar char="•"/>
            </a:pPr>
            <a:r>
              <a:rPr lang="en-US" altLang="en-US"/>
              <a:t>Breakdown of features that are actually used in a typical delivered system (Standish Groups 2002).</a:t>
            </a:r>
          </a:p>
          <a:p>
            <a:pPr lvl="1" fontAlgn="base">
              <a:spcAft>
                <a:spcPct val="0"/>
              </a:spcAft>
            </a:pPr>
            <a:r>
              <a:rPr lang="en-US" altLang="en-US" b="1"/>
              <a:t>Features always used – 7%    </a:t>
            </a:r>
            <a:r>
              <a:rPr lang="en-US" altLang="en-US" b="1">
                <a:sym typeface="Wingdings" pitchFamily="2" charset="2"/>
              </a:rPr>
              <a:t> Deliver these features first</a:t>
            </a:r>
            <a:endParaRPr lang="en-US" altLang="en-US" b="1"/>
          </a:p>
          <a:p>
            <a:pPr lvl="1" fontAlgn="base">
              <a:spcAft>
                <a:spcPct val="0"/>
              </a:spcAft>
            </a:pPr>
            <a:r>
              <a:rPr lang="en-US" altLang="en-US"/>
              <a:t>Features often used – 13%</a:t>
            </a:r>
          </a:p>
          <a:p>
            <a:pPr lvl="1" fontAlgn="base">
              <a:spcAft>
                <a:spcPct val="0"/>
              </a:spcAft>
            </a:pPr>
            <a:r>
              <a:rPr lang="en-US" altLang="en-US"/>
              <a:t>Features sometimes used – 16%</a:t>
            </a:r>
          </a:p>
          <a:p>
            <a:pPr lvl="1" fontAlgn="base">
              <a:spcAft>
                <a:spcPct val="0"/>
              </a:spcAft>
            </a:pPr>
            <a:r>
              <a:rPr lang="en-US" altLang="en-US"/>
              <a:t>Features rarely used – 19%</a:t>
            </a:r>
          </a:p>
          <a:p>
            <a:pPr lvl="1" fontAlgn="base">
              <a:spcAft>
                <a:spcPct val="0"/>
              </a:spcAft>
            </a:pPr>
            <a:r>
              <a:rPr lang="en-US" altLang="en-US"/>
              <a:t>Features never used – 45%</a:t>
            </a:r>
          </a:p>
          <a:p>
            <a:pPr fontAlgn="base">
              <a:spcAft>
                <a:spcPct val="0"/>
              </a:spcAft>
              <a:buFont typeface="Arial" pitchFamily="34" charset="0"/>
              <a:buChar char="•"/>
            </a:pPr>
            <a:r>
              <a:rPr lang="en-US" altLang="en-US"/>
              <a:t>Agile frameworks have the concept of producing technically fit-for-purpose products.</a:t>
            </a:r>
          </a:p>
          <a:p>
            <a:pPr lvl="1" fontAlgn="base">
              <a:spcAft>
                <a:spcPct val="0"/>
              </a:spcAft>
              <a:buFont typeface="Arial" pitchFamily="34" charset="0"/>
              <a:buChar char="•"/>
            </a:pPr>
            <a:endParaRPr lang="en-US" altLang="en-US"/>
          </a:p>
        </p:txBody>
      </p:sp>
      <p:sp>
        <p:nvSpPr>
          <p:cNvPr id="3" name="Content Placeholder 2">
            <a:extLst>
              <a:ext uri="{FF2B5EF4-FFF2-40B4-BE49-F238E27FC236}">
                <a16:creationId xmlns:a16="http://schemas.microsoft.com/office/drawing/2014/main" id="{384DFDB7-4102-D28C-E805-FDF646FC527A}"/>
              </a:ext>
            </a:extLst>
          </p:cNvPr>
          <p:cNvSpPr>
            <a:spLocks noGrp="1"/>
          </p:cNvSpPr>
          <p:nvPr>
            <p:ph sz="quarter" idx="10"/>
          </p:nvPr>
        </p:nvSpPr>
        <p:spPr/>
        <p:txBody>
          <a:bodyPr/>
          <a:lstStyle/>
          <a:p>
            <a:pPr>
              <a:buFont typeface="Arial" charset="0"/>
              <a:buNone/>
              <a:defRPr/>
            </a:pPr>
            <a:r>
              <a:rPr lang="en-US" dirty="0"/>
              <a:t>Fit-For-Purpose product</a:t>
            </a:r>
          </a:p>
        </p:txBody>
      </p:sp>
      <p:sp>
        <p:nvSpPr>
          <p:cNvPr id="4" name="Date Placeholder 3">
            <a:extLst>
              <a:ext uri="{FF2B5EF4-FFF2-40B4-BE49-F238E27FC236}">
                <a16:creationId xmlns:a16="http://schemas.microsoft.com/office/drawing/2014/main" id="{96BF187E-1953-0B8B-561A-EAC28338C764}"/>
              </a:ext>
            </a:extLst>
          </p:cNvPr>
          <p:cNvSpPr>
            <a:spLocks noGrp="1"/>
          </p:cNvSpPr>
          <p:nvPr>
            <p:ph type="dt" sz="quarter" idx="11"/>
          </p:nvPr>
        </p:nvSpPr>
        <p:spPr/>
        <p:txBody>
          <a:bodyPr/>
          <a:lstStyle/>
          <a:p>
            <a:pPr>
              <a:defRPr/>
            </a:pPr>
            <a:fld id="{655D15DA-6526-6741-B986-1048AE80C85B}" type="datetime1">
              <a:rPr lang="en-US" smtClean="0"/>
              <a:t>8/7/24</a:t>
            </a:fld>
            <a:endParaRPr lang="en-US" dirty="0"/>
          </a:p>
        </p:txBody>
      </p:sp>
      <p:sp>
        <p:nvSpPr>
          <p:cNvPr id="5" name="Footer Placeholder 4">
            <a:extLst>
              <a:ext uri="{FF2B5EF4-FFF2-40B4-BE49-F238E27FC236}">
                <a16:creationId xmlns:a16="http://schemas.microsoft.com/office/drawing/2014/main" id="{9A65B0B7-7E62-CAEB-6038-52732AEF5047}"/>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94106238-3D9A-3124-18B6-EE6ECF12C0F0}"/>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B3A0276-2A72-5544-A4F0-F3FA27256D6B}" type="slidenum">
              <a:rPr lang="en-US" altLang="en-US">
                <a:solidFill>
                  <a:srgbClr val="898989"/>
                </a:solidFill>
              </a:rPr>
              <a:pPr eaLnBrk="1" hangingPunct="1"/>
              <a:t>41</a:t>
            </a:fld>
            <a:endParaRPr lang="en-US" altLang="en-US">
              <a:solidFill>
                <a:srgbClr val="898989"/>
              </a:solidFill>
            </a:endParaRPr>
          </a:p>
        </p:txBody>
      </p:sp>
    </p:spTree>
    <p:extLst>
      <p:ext uri="{BB962C8B-B14F-4D97-AF65-F5344CB8AC3E}">
        <p14:creationId xmlns:p14="http://schemas.microsoft.com/office/powerpoint/2010/main" val="3931965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Content Placeholder 1">
            <a:extLst>
              <a:ext uri="{FF2B5EF4-FFF2-40B4-BE49-F238E27FC236}">
                <a16:creationId xmlns:a16="http://schemas.microsoft.com/office/drawing/2014/main" id="{B70C2489-A15D-43B0-005B-06CD01912972}"/>
              </a:ext>
            </a:extLst>
          </p:cNvPr>
          <p:cNvSpPr>
            <a:spLocks noGrp="1"/>
          </p:cNvSpPr>
          <p:nvPr>
            <p:ph idx="1"/>
          </p:nvPr>
        </p:nvSpPr>
        <p:spPr>
          <a:xfrm>
            <a:off x="304800" y="1493838"/>
            <a:ext cx="8229600" cy="4830762"/>
          </a:xfrm>
        </p:spPr>
        <p:txBody>
          <a:bodyPr/>
          <a:lstStyle/>
          <a:p>
            <a:pPr fontAlgn="base">
              <a:spcAft>
                <a:spcPct val="0"/>
              </a:spcAft>
              <a:buFont typeface="Arial" pitchFamily="34" charset="0"/>
              <a:buChar char="•"/>
            </a:pPr>
            <a:r>
              <a:rPr lang="en-US" altLang="en-US" sz="2000"/>
              <a:t>This essentially means following Lean Software Development:</a:t>
            </a:r>
          </a:p>
          <a:p>
            <a:pPr lvl="1" fontAlgn="base">
              <a:spcAft>
                <a:spcPct val="0"/>
              </a:spcAft>
              <a:buFont typeface="Arial" pitchFamily="34" charset="0"/>
              <a:buChar char="•"/>
            </a:pPr>
            <a:r>
              <a:rPr lang="en-US" altLang="en-US"/>
              <a:t>Eliminate Waste, Build in Quality, Create knowledge, Defer commitment, Deliver fast, Respect people, Optimize the whole</a:t>
            </a:r>
          </a:p>
          <a:p>
            <a:pPr fontAlgn="base">
              <a:spcAft>
                <a:spcPct val="0"/>
              </a:spcAft>
              <a:buFont typeface="Arial" pitchFamily="34" charset="0"/>
              <a:buChar char="•"/>
            </a:pPr>
            <a:r>
              <a:rPr lang="en-US" altLang="en-US" sz="2000"/>
              <a:t>For example,</a:t>
            </a:r>
          </a:p>
          <a:p>
            <a:pPr fontAlgn="base">
              <a:spcAft>
                <a:spcPct val="0"/>
              </a:spcAft>
              <a:buFont typeface="Arial" pitchFamily="34" charset="0"/>
              <a:buChar char="•"/>
            </a:pPr>
            <a:r>
              <a:rPr lang="en-US" altLang="en-US" sz="2000"/>
              <a:t>Eliminate waste:</a:t>
            </a:r>
          </a:p>
          <a:p>
            <a:pPr lvl="1" fontAlgn="base">
              <a:spcAft>
                <a:spcPct val="0"/>
              </a:spcAft>
              <a:buFont typeface="Arial" pitchFamily="34" charset="0"/>
              <a:buChar char="•"/>
            </a:pPr>
            <a:r>
              <a:rPr lang="en-US" altLang="en-US"/>
              <a:t>Extra stories, stories constantly changing and the buffers created by crossing organization boundaries.</a:t>
            </a:r>
          </a:p>
          <a:p>
            <a:pPr fontAlgn="base">
              <a:spcAft>
                <a:spcPct val="0"/>
              </a:spcAft>
              <a:buFont typeface="Arial" pitchFamily="34" charset="0"/>
              <a:buChar char="•"/>
            </a:pPr>
            <a:r>
              <a:rPr lang="en-US" altLang="en-US" sz="2000"/>
              <a:t>Build in quality</a:t>
            </a:r>
          </a:p>
          <a:p>
            <a:pPr lvl="1" fontAlgn="base">
              <a:spcAft>
                <a:spcPct val="0"/>
              </a:spcAft>
            </a:pPr>
            <a:r>
              <a:rPr lang="en-US" altLang="en-US"/>
              <a:t>If defects are routinely found in the verification process, the development process is defective.</a:t>
            </a:r>
          </a:p>
          <a:p>
            <a:pPr fontAlgn="base">
              <a:spcAft>
                <a:spcPct val="0"/>
              </a:spcAft>
              <a:buFont typeface="Arial" pitchFamily="34" charset="0"/>
              <a:buChar char="•"/>
            </a:pPr>
            <a:r>
              <a:rPr lang="en-US" altLang="en-US" sz="2000"/>
              <a:t>Defer commitment :</a:t>
            </a:r>
          </a:p>
          <a:p>
            <a:pPr lvl="1" fontAlgn="base">
              <a:spcAft>
                <a:spcPct val="0"/>
              </a:spcAft>
              <a:buFont typeface="Arial" pitchFamily="34" charset="0"/>
              <a:buChar char="•"/>
            </a:pPr>
            <a:r>
              <a:rPr lang="en-US" altLang="en-US"/>
              <a:t>Abolish the idea that development should start with a complete specification</a:t>
            </a:r>
          </a:p>
          <a:p>
            <a:pPr fontAlgn="base">
              <a:spcAft>
                <a:spcPct val="0"/>
              </a:spcAft>
              <a:buFont typeface="Arial" pitchFamily="34" charset="0"/>
              <a:buChar char="•"/>
            </a:pPr>
            <a:r>
              <a:rPr lang="en-US" altLang="en-US" sz="2000"/>
              <a:t>Optimize the whole:</a:t>
            </a:r>
          </a:p>
          <a:p>
            <a:pPr lvl="1" fontAlgn="base">
              <a:spcAft>
                <a:spcPct val="0"/>
              </a:spcAft>
              <a:buFont typeface="Arial" pitchFamily="34" charset="0"/>
              <a:buChar char="•"/>
            </a:pPr>
            <a:r>
              <a:rPr lang="en-US" altLang="en-US"/>
              <a:t>Viewed across the whole value chain - Brilliant products emerge</a:t>
            </a:r>
          </a:p>
        </p:txBody>
      </p:sp>
      <p:sp>
        <p:nvSpPr>
          <p:cNvPr id="3" name="Content Placeholder 2">
            <a:extLst>
              <a:ext uri="{FF2B5EF4-FFF2-40B4-BE49-F238E27FC236}">
                <a16:creationId xmlns:a16="http://schemas.microsoft.com/office/drawing/2014/main" id="{014E043A-8CF6-FBBE-4D32-4F233C8805A5}"/>
              </a:ext>
            </a:extLst>
          </p:cNvPr>
          <p:cNvSpPr>
            <a:spLocks noGrp="1"/>
          </p:cNvSpPr>
          <p:nvPr>
            <p:ph sz="quarter" idx="10"/>
          </p:nvPr>
        </p:nvSpPr>
        <p:spPr/>
        <p:txBody>
          <a:bodyPr/>
          <a:lstStyle/>
          <a:p>
            <a:pPr>
              <a:buFont typeface="Arial" charset="0"/>
              <a:buNone/>
              <a:defRPr/>
            </a:pPr>
            <a:r>
              <a:rPr lang="en-US" dirty="0"/>
              <a:t>Fit-For-Purpose Delivery</a:t>
            </a:r>
          </a:p>
        </p:txBody>
      </p:sp>
      <p:sp>
        <p:nvSpPr>
          <p:cNvPr id="4" name="Date Placeholder 3">
            <a:extLst>
              <a:ext uri="{FF2B5EF4-FFF2-40B4-BE49-F238E27FC236}">
                <a16:creationId xmlns:a16="http://schemas.microsoft.com/office/drawing/2014/main" id="{5EE8E446-E358-F2B1-2BF6-32FB01A9F327}"/>
              </a:ext>
            </a:extLst>
          </p:cNvPr>
          <p:cNvSpPr>
            <a:spLocks noGrp="1"/>
          </p:cNvSpPr>
          <p:nvPr>
            <p:ph type="dt" sz="quarter" idx="11"/>
          </p:nvPr>
        </p:nvSpPr>
        <p:spPr/>
        <p:txBody>
          <a:bodyPr/>
          <a:lstStyle/>
          <a:p>
            <a:pPr>
              <a:defRPr/>
            </a:pPr>
            <a:fld id="{741F8375-AF6A-804A-8059-6EFD7AF0873C}" type="datetime1">
              <a:rPr lang="en-US" smtClean="0"/>
              <a:t>8/7/24</a:t>
            </a:fld>
            <a:endParaRPr lang="en-US" dirty="0"/>
          </a:p>
        </p:txBody>
      </p:sp>
      <p:sp>
        <p:nvSpPr>
          <p:cNvPr id="5" name="Footer Placeholder 4">
            <a:extLst>
              <a:ext uri="{FF2B5EF4-FFF2-40B4-BE49-F238E27FC236}">
                <a16:creationId xmlns:a16="http://schemas.microsoft.com/office/drawing/2014/main" id="{170A0534-6DA0-8DFC-51D4-1B3B153B4240}"/>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24E3709F-029B-F94A-2AC9-872F192440F6}"/>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E926D62-3A15-D545-9BAA-21CF5BF62C15}" type="slidenum">
              <a:rPr lang="en-US" altLang="en-US">
                <a:solidFill>
                  <a:srgbClr val="898989"/>
                </a:solidFill>
              </a:rPr>
              <a:pPr eaLnBrk="1" hangingPunct="1"/>
              <a:t>42</a:t>
            </a:fld>
            <a:endParaRPr lang="en-US" altLang="en-US">
              <a:solidFill>
                <a:srgbClr val="898989"/>
              </a:solidFill>
            </a:endParaRPr>
          </a:p>
        </p:txBody>
      </p:sp>
    </p:spTree>
    <p:extLst>
      <p:ext uri="{BB962C8B-B14F-4D97-AF65-F5344CB8AC3E}">
        <p14:creationId xmlns:p14="http://schemas.microsoft.com/office/powerpoint/2010/main" val="21921455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C0E9B3-B93A-DD87-441F-0A7F1A21589F}"/>
              </a:ext>
            </a:extLst>
          </p:cNvPr>
          <p:cNvSpPr>
            <a:spLocks noGrp="1"/>
          </p:cNvSpPr>
          <p:nvPr>
            <p:ph idx="1"/>
          </p:nvPr>
        </p:nvSpPr>
        <p:spPr>
          <a:xfrm>
            <a:off x="304800" y="1493838"/>
            <a:ext cx="8229600" cy="4525962"/>
          </a:xfrm>
        </p:spPr>
        <p:txBody>
          <a:bodyPr/>
          <a:lstStyle/>
          <a:p>
            <a:pPr>
              <a:buFont typeface="Arial" pitchFamily="34" charset="0"/>
              <a:buChar char="•"/>
              <a:defRPr/>
            </a:pPr>
            <a:r>
              <a:rPr lang="en-US" sz="2000" dirty="0"/>
              <a:t>In a team working with a silo mentality , these unseen boundaries can easily become barriers to effective communication and delivery</a:t>
            </a:r>
          </a:p>
          <a:p>
            <a:pPr marL="0" indent="0">
              <a:defRPr/>
            </a:pPr>
            <a:endParaRPr lang="en-US" sz="2000" dirty="0"/>
          </a:p>
        </p:txBody>
      </p:sp>
      <p:sp>
        <p:nvSpPr>
          <p:cNvPr id="3" name="Content Placeholder 2">
            <a:extLst>
              <a:ext uri="{FF2B5EF4-FFF2-40B4-BE49-F238E27FC236}">
                <a16:creationId xmlns:a16="http://schemas.microsoft.com/office/drawing/2014/main" id="{F7D792C8-8A55-AB1F-6A9B-F625559EEA12}"/>
              </a:ext>
            </a:extLst>
          </p:cNvPr>
          <p:cNvSpPr>
            <a:spLocks noGrp="1"/>
          </p:cNvSpPr>
          <p:nvPr>
            <p:ph sz="quarter" idx="10"/>
          </p:nvPr>
        </p:nvSpPr>
        <p:spPr/>
        <p:txBody>
          <a:bodyPr/>
          <a:lstStyle/>
          <a:p>
            <a:pPr>
              <a:buFont typeface="Arial" charset="0"/>
              <a:buNone/>
              <a:defRPr/>
            </a:pPr>
            <a:r>
              <a:rPr lang="en-US" dirty="0"/>
              <a:t>Silo Delivery</a:t>
            </a:r>
          </a:p>
        </p:txBody>
      </p:sp>
      <p:sp>
        <p:nvSpPr>
          <p:cNvPr id="4" name="Date Placeholder 3">
            <a:extLst>
              <a:ext uri="{FF2B5EF4-FFF2-40B4-BE49-F238E27FC236}">
                <a16:creationId xmlns:a16="http://schemas.microsoft.com/office/drawing/2014/main" id="{FFAF65DA-1586-6CC5-B05B-1F7F5F049106}"/>
              </a:ext>
            </a:extLst>
          </p:cNvPr>
          <p:cNvSpPr>
            <a:spLocks noGrp="1"/>
          </p:cNvSpPr>
          <p:nvPr>
            <p:ph type="dt" sz="quarter" idx="11"/>
          </p:nvPr>
        </p:nvSpPr>
        <p:spPr/>
        <p:txBody>
          <a:bodyPr/>
          <a:lstStyle/>
          <a:p>
            <a:pPr>
              <a:defRPr/>
            </a:pPr>
            <a:fld id="{D8FEC528-6E08-5D4D-98BF-1BEB8F8D7497}" type="datetime1">
              <a:rPr lang="en-US" smtClean="0"/>
              <a:t>8/7/24</a:t>
            </a:fld>
            <a:endParaRPr lang="en-US" dirty="0"/>
          </a:p>
        </p:txBody>
      </p:sp>
      <p:sp>
        <p:nvSpPr>
          <p:cNvPr id="5" name="Footer Placeholder 4">
            <a:extLst>
              <a:ext uri="{FF2B5EF4-FFF2-40B4-BE49-F238E27FC236}">
                <a16:creationId xmlns:a16="http://schemas.microsoft.com/office/drawing/2014/main" id="{A4D42DCE-0761-3B4F-1C19-695D0DAAB51C}"/>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1C449F41-0504-B380-6D86-FA307DE17921}"/>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270758E-3C29-D044-BC21-344DE5973CD6}" type="slidenum">
              <a:rPr lang="en-US" altLang="en-US">
                <a:solidFill>
                  <a:srgbClr val="898989"/>
                </a:solidFill>
              </a:rPr>
              <a:pPr eaLnBrk="1" hangingPunct="1"/>
              <a:t>43</a:t>
            </a:fld>
            <a:endParaRPr lang="en-US" altLang="en-US">
              <a:solidFill>
                <a:srgbClr val="898989"/>
              </a:solidFill>
            </a:endParaRPr>
          </a:p>
        </p:txBody>
      </p:sp>
      <p:pic>
        <p:nvPicPr>
          <p:cNvPr id="58375" name="Picture 6">
            <a:extLst>
              <a:ext uri="{FF2B5EF4-FFF2-40B4-BE49-F238E27FC236}">
                <a16:creationId xmlns:a16="http://schemas.microsoft.com/office/drawing/2014/main" id="{AB3B7C25-D901-13E8-D6ED-F751A41514B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362200"/>
            <a:ext cx="5946775" cy="337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62956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Content Placeholder 1">
            <a:extLst>
              <a:ext uri="{FF2B5EF4-FFF2-40B4-BE49-F238E27FC236}">
                <a16:creationId xmlns:a16="http://schemas.microsoft.com/office/drawing/2014/main" id="{86E1381E-2D40-ACC9-0749-E09AA6C3F746}"/>
              </a:ext>
            </a:extLst>
          </p:cNvPr>
          <p:cNvSpPr>
            <a:spLocks noGrp="1"/>
          </p:cNvSpPr>
          <p:nvPr>
            <p:ph idx="1"/>
          </p:nvPr>
        </p:nvSpPr>
        <p:spPr>
          <a:xfrm>
            <a:off x="304800" y="1493838"/>
            <a:ext cx="8229600" cy="4525962"/>
          </a:xfrm>
        </p:spPr>
        <p:txBody>
          <a:bodyPr/>
          <a:lstStyle/>
          <a:p>
            <a:pPr fontAlgn="base">
              <a:spcAft>
                <a:spcPct val="0"/>
              </a:spcAft>
              <a:buFont typeface="Arial" pitchFamily="34" charset="0"/>
              <a:buChar char="•"/>
            </a:pPr>
            <a:r>
              <a:rPr lang="en-US" altLang="en-US" sz="2000"/>
              <a:t>In an Agile delivery teams focus on producing the highest value stories in vertical slices down the architecture. </a:t>
            </a:r>
          </a:p>
          <a:p>
            <a:pPr fontAlgn="base">
              <a:spcAft>
                <a:spcPct val="0"/>
              </a:spcAft>
              <a:buFont typeface="Arial" pitchFamily="34" charset="0"/>
              <a:buChar char="•"/>
            </a:pPr>
            <a:r>
              <a:rPr lang="en-US" altLang="en-US" sz="2000"/>
              <a:t>Water fall thinking results in Horizontal slicing</a:t>
            </a:r>
          </a:p>
          <a:p>
            <a:pPr fontAlgn="base">
              <a:spcAft>
                <a:spcPct val="0"/>
              </a:spcAft>
              <a:buFont typeface="Arial" pitchFamily="34" charset="0"/>
              <a:buChar char="•"/>
            </a:pPr>
            <a:endParaRPr lang="en-US" altLang="en-US" sz="2000"/>
          </a:p>
        </p:txBody>
      </p:sp>
      <p:sp>
        <p:nvSpPr>
          <p:cNvPr id="3" name="Content Placeholder 2">
            <a:extLst>
              <a:ext uri="{FF2B5EF4-FFF2-40B4-BE49-F238E27FC236}">
                <a16:creationId xmlns:a16="http://schemas.microsoft.com/office/drawing/2014/main" id="{81E39AC9-66A0-C938-C1C4-62D00CF2C736}"/>
              </a:ext>
            </a:extLst>
          </p:cNvPr>
          <p:cNvSpPr>
            <a:spLocks noGrp="1"/>
          </p:cNvSpPr>
          <p:nvPr>
            <p:ph sz="quarter" idx="10"/>
          </p:nvPr>
        </p:nvSpPr>
        <p:spPr/>
        <p:txBody>
          <a:bodyPr/>
          <a:lstStyle/>
          <a:p>
            <a:pPr>
              <a:buFont typeface="Arial" charset="0"/>
              <a:buNone/>
              <a:defRPr/>
            </a:pPr>
            <a:r>
              <a:rPr lang="en-US" dirty="0"/>
              <a:t>Vertical slices</a:t>
            </a:r>
          </a:p>
        </p:txBody>
      </p:sp>
      <p:sp>
        <p:nvSpPr>
          <p:cNvPr id="4" name="Date Placeholder 3">
            <a:extLst>
              <a:ext uri="{FF2B5EF4-FFF2-40B4-BE49-F238E27FC236}">
                <a16:creationId xmlns:a16="http://schemas.microsoft.com/office/drawing/2014/main" id="{39D9B081-98AB-D915-55AD-A7048054B379}"/>
              </a:ext>
            </a:extLst>
          </p:cNvPr>
          <p:cNvSpPr>
            <a:spLocks noGrp="1"/>
          </p:cNvSpPr>
          <p:nvPr>
            <p:ph type="dt" sz="quarter" idx="11"/>
          </p:nvPr>
        </p:nvSpPr>
        <p:spPr/>
        <p:txBody>
          <a:bodyPr/>
          <a:lstStyle/>
          <a:p>
            <a:pPr>
              <a:defRPr/>
            </a:pPr>
            <a:fld id="{EF311C4B-21FE-1148-B6AC-254614331E80}" type="datetime1">
              <a:rPr lang="en-US" smtClean="0"/>
              <a:t>8/7/24</a:t>
            </a:fld>
            <a:endParaRPr lang="en-US" dirty="0"/>
          </a:p>
        </p:txBody>
      </p:sp>
      <p:sp>
        <p:nvSpPr>
          <p:cNvPr id="5" name="Footer Placeholder 4">
            <a:extLst>
              <a:ext uri="{FF2B5EF4-FFF2-40B4-BE49-F238E27FC236}">
                <a16:creationId xmlns:a16="http://schemas.microsoft.com/office/drawing/2014/main" id="{4F99FFFC-C05A-3F07-B858-0210D37F88AB}"/>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12BA6DC7-9B7D-26E2-5031-18C719760AC5}"/>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E270868-1727-0B42-B9F8-1DA28BF44890}" type="slidenum">
              <a:rPr lang="en-US" altLang="en-US">
                <a:solidFill>
                  <a:srgbClr val="898989"/>
                </a:solidFill>
              </a:rPr>
              <a:pPr eaLnBrk="1" hangingPunct="1"/>
              <a:t>44</a:t>
            </a:fld>
            <a:endParaRPr lang="en-US" altLang="en-US">
              <a:solidFill>
                <a:srgbClr val="898989"/>
              </a:solidFill>
            </a:endParaRPr>
          </a:p>
        </p:txBody>
      </p:sp>
      <p:pic>
        <p:nvPicPr>
          <p:cNvPr id="59399" name="Picture 6">
            <a:extLst>
              <a:ext uri="{FF2B5EF4-FFF2-40B4-BE49-F238E27FC236}">
                <a16:creationId xmlns:a16="http://schemas.microsoft.com/office/drawing/2014/main" id="{42BE84AA-931F-AAF7-6E0E-248ADE3C0F4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651125"/>
            <a:ext cx="4876800" cy="333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64772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Content Placeholder 1">
            <a:extLst>
              <a:ext uri="{FF2B5EF4-FFF2-40B4-BE49-F238E27FC236}">
                <a16:creationId xmlns:a16="http://schemas.microsoft.com/office/drawing/2014/main" id="{7C0707D4-2CCB-5616-5668-27096439E101}"/>
              </a:ext>
            </a:extLst>
          </p:cNvPr>
          <p:cNvSpPr>
            <a:spLocks noGrp="1"/>
          </p:cNvSpPr>
          <p:nvPr>
            <p:ph idx="1"/>
          </p:nvPr>
        </p:nvSpPr>
        <p:spPr>
          <a:xfrm>
            <a:off x="304800" y="1493838"/>
            <a:ext cx="8229600" cy="4525962"/>
          </a:xfrm>
        </p:spPr>
        <p:txBody>
          <a:bodyPr/>
          <a:lstStyle/>
          <a:p>
            <a:pPr fontAlgn="base">
              <a:spcAft>
                <a:spcPct val="0"/>
              </a:spcAft>
            </a:pPr>
            <a:r>
              <a:rPr lang="en-US" altLang="en-US"/>
              <a:t>“The Best Architectures, Requirements, and Designs Emerge from </a:t>
            </a:r>
            <a:r>
              <a:rPr lang="en-US" altLang="en-US" b="1"/>
              <a:t>Self-Organizing Teams</a:t>
            </a:r>
            <a:r>
              <a:rPr lang="en-US" altLang="en-US"/>
              <a:t>.”</a:t>
            </a:r>
          </a:p>
          <a:p>
            <a:pPr fontAlgn="base">
              <a:spcAft>
                <a:spcPct val="0"/>
              </a:spcAft>
            </a:pPr>
            <a:endParaRPr lang="en-US" altLang="en-US"/>
          </a:p>
        </p:txBody>
      </p:sp>
      <p:sp>
        <p:nvSpPr>
          <p:cNvPr id="3" name="Content Placeholder 2">
            <a:extLst>
              <a:ext uri="{FF2B5EF4-FFF2-40B4-BE49-F238E27FC236}">
                <a16:creationId xmlns:a16="http://schemas.microsoft.com/office/drawing/2014/main" id="{8B9A9D3D-F297-0710-80E5-4FB5D3A59515}"/>
              </a:ext>
            </a:extLst>
          </p:cNvPr>
          <p:cNvSpPr>
            <a:spLocks noGrp="1"/>
          </p:cNvSpPr>
          <p:nvPr>
            <p:ph sz="quarter" idx="10"/>
          </p:nvPr>
        </p:nvSpPr>
        <p:spPr/>
        <p:txBody>
          <a:bodyPr/>
          <a:lstStyle/>
          <a:p>
            <a:pPr>
              <a:buFont typeface="Arial" charset="0"/>
              <a:buNone/>
              <a:defRPr/>
            </a:pPr>
            <a:r>
              <a:rPr lang="en-US" dirty="0"/>
              <a:t>Agile Principle#11</a:t>
            </a:r>
          </a:p>
        </p:txBody>
      </p:sp>
      <p:sp>
        <p:nvSpPr>
          <p:cNvPr id="4" name="Date Placeholder 3">
            <a:extLst>
              <a:ext uri="{FF2B5EF4-FFF2-40B4-BE49-F238E27FC236}">
                <a16:creationId xmlns:a16="http://schemas.microsoft.com/office/drawing/2014/main" id="{DAAC3824-6570-9E54-1F5E-D75ADDA01231}"/>
              </a:ext>
            </a:extLst>
          </p:cNvPr>
          <p:cNvSpPr>
            <a:spLocks noGrp="1"/>
          </p:cNvSpPr>
          <p:nvPr>
            <p:ph type="dt" sz="quarter" idx="11"/>
          </p:nvPr>
        </p:nvSpPr>
        <p:spPr/>
        <p:txBody>
          <a:bodyPr/>
          <a:lstStyle/>
          <a:p>
            <a:pPr>
              <a:defRPr/>
            </a:pPr>
            <a:fld id="{190432F0-8881-7947-B933-D8A5A3A1EAD4}" type="datetime1">
              <a:rPr lang="en-US" smtClean="0"/>
              <a:t>8/7/24</a:t>
            </a:fld>
            <a:endParaRPr lang="en-US" dirty="0"/>
          </a:p>
        </p:txBody>
      </p:sp>
      <p:sp>
        <p:nvSpPr>
          <p:cNvPr id="5" name="Footer Placeholder 4">
            <a:extLst>
              <a:ext uri="{FF2B5EF4-FFF2-40B4-BE49-F238E27FC236}">
                <a16:creationId xmlns:a16="http://schemas.microsoft.com/office/drawing/2014/main" id="{D9607C4D-367C-623F-2339-96B777967FAC}"/>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ADC9DD46-7B6A-AC58-ADFB-5738AC1EA0C7}"/>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9A9142F-B17C-6641-8864-F8A55753C46B}" type="slidenum">
              <a:rPr lang="en-US" altLang="en-US">
                <a:solidFill>
                  <a:srgbClr val="898989"/>
                </a:solidFill>
              </a:rPr>
              <a:pPr eaLnBrk="1" hangingPunct="1"/>
              <a:t>45</a:t>
            </a:fld>
            <a:endParaRPr lang="en-US" altLang="en-US">
              <a:solidFill>
                <a:srgbClr val="898989"/>
              </a:solidFill>
            </a:endParaRPr>
          </a:p>
        </p:txBody>
      </p:sp>
      <p:pic>
        <p:nvPicPr>
          <p:cNvPr id="34823" name="Picture 6">
            <a:extLst>
              <a:ext uri="{FF2B5EF4-FFF2-40B4-BE49-F238E27FC236}">
                <a16:creationId xmlns:a16="http://schemas.microsoft.com/office/drawing/2014/main" id="{75F0C847-8D3B-5FB9-30AB-478F9A4AEA0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362200"/>
            <a:ext cx="7988300" cy="381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4" name="Rectangle 7">
            <a:extLst>
              <a:ext uri="{FF2B5EF4-FFF2-40B4-BE49-F238E27FC236}">
                <a16:creationId xmlns:a16="http://schemas.microsoft.com/office/drawing/2014/main" id="{BA95CB1D-0962-54FA-5CF0-50FFA6734A1A}"/>
              </a:ext>
            </a:extLst>
          </p:cNvPr>
          <p:cNvSpPr>
            <a:spLocks noChangeArrowheads="1"/>
          </p:cNvSpPr>
          <p:nvPr/>
        </p:nvSpPr>
        <p:spPr bwMode="auto">
          <a:xfrm>
            <a:off x="4768850" y="6127750"/>
            <a:ext cx="36131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a:t>Source: https://www.mountaingoatsoftware.com</a:t>
            </a:r>
          </a:p>
        </p:txBody>
      </p:sp>
    </p:spTree>
    <p:extLst>
      <p:ext uri="{BB962C8B-B14F-4D97-AF65-F5344CB8AC3E}">
        <p14:creationId xmlns:p14="http://schemas.microsoft.com/office/powerpoint/2010/main" val="9661140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Content Placeholder 6">
            <a:extLst>
              <a:ext uri="{FF2B5EF4-FFF2-40B4-BE49-F238E27FC236}">
                <a16:creationId xmlns:a16="http://schemas.microsoft.com/office/drawing/2014/main" id="{64BA080D-A087-334A-10EC-B6D977D4B84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066800" y="1371600"/>
            <a:ext cx="6780213" cy="4938713"/>
          </a:xfrm>
        </p:spPr>
      </p:pic>
      <p:sp>
        <p:nvSpPr>
          <p:cNvPr id="3" name="Content Placeholder 2">
            <a:extLst>
              <a:ext uri="{FF2B5EF4-FFF2-40B4-BE49-F238E27FC236}">
                <a16:creationId xmlns:a16="http://schemas.microsoft.com/office/drawing/2014/main" id="{A61D8F63-C0A1-C6DF-61AC-B00497876450}"/>
              </a:ext>
            </a:extLst>
          </p:cNvPr>
          <p:cNvSpPr>
            <a:spLocks noGrp="1"/>
          </p:cNvSpPr>
          <p:nvPr>
            <p:ph sz="quarter" idx="10"/>
          </p:nvPr>
        </p:nvSpPr>
        <p:spPr/>
        <p:txBody>
          <a:bodyPr/>
          <a:lstStyle/>
          <a:p>
            <a:pPr>
              <a:buFont typeface="Arial" charset="0"/>
              <a:buNone/>
              <a:defRPr/>
            </a:pPr>
            <a:r>
              <a:rPr lang="en-US" dirty="0"/>
              <a:t>Type of teams</a:t>
            </a:r>
          </a:p>
        </p:txBody>
      </p:sp>
      <p:sp>
        <p:nvSpPr>
          <p:cNvPr id="4" name="Date Placeholder 3">
            <a:extLst>
              <a:ext uri="{FF2B5EF4-FFF2-40B4-BE49-F238E27FC236}">
                <a16:creationId xmlns:a16="http://schemas.microsoft.com/office/drawing/2014/main" id="{A198FA79-4BC8-AB5C-258C-4080F496AB56}"/>
              </a:ext>
            </a:extLst>
          </p:cNvPr>
          <p:cNvSpPr>
            <a:spLocks noGrp="1"/>
          </p:cNvSpPr>
          <p:nvPr>
            <p:ph type="dt" sz="quarter" idx="11"/>
          </p:nvPr>
        </p:nvSpPr>
        <p:spPr/>
        <p:txBody>
          <a:bodyPr/>
          <a:lstStyle/>
          <a:p>
            <a:pPr>
              <a:defRPr/>
            </a:pPr>
            <a:fld id="{78B66FE7-BF3E-734A-8391-D92F2A8EA93F}" type="datetime1">
              <a:rPr lang="en-US" smtClean="0"/>
              <a:t>8/7/24</a:t>
            </a:fld>
            <a:endParaRPr lang="en-US" dirty="0"/>
          </a:p>
        </p:txBody>
      </p:sp>
      <p:sp>
        <p:nvSpPr>
          <p:cNvPr id="5" name="Footer Placeholder 4">
            <a:extLst>
              <a:ext uri="{FF2B5EF4-FFF2-40B4-BE49-F238E27FC236}">
                <a16:creationId xmlns:a16="http://schemas.microsoft.com/office/drawing/2014/main" id="{87E3C6E1-9B73-AEF3-DDD3-AE50A5B032AF}"/>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F605210B-1832-D9AA-2A97-FB5BEF98106A}"/>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281A66A-44F7-E44B-A83C-C563A00D0564}" type="slidenum">
              <a:rPr lang="en-US" altLang="en-US">
                <a:solidFill>
                  <a:srgbClr val="898989"/>
                </a:solidFill>
              </a:rPr>
              <a:pPr eaLnBrk="1" hangingPunct="1"/>
              <a:t>46</a:t>
            </a:fld>
            <a:endParaRPr lang="en-US" altLang="en-US">
              <a:solidFill>
                <a:srgbClr val="898989"/>
              </a:solidFill>
            </a:endParaRPr>
          </a:p>
        </p:txBody>
      </p:sp>
      <p:sp>
        <p:nvSpPr>
          <p:cNvPr id="35847" name="Rectangle 7">
            <a:extLst>
              <a:ext uri="{FF2B5EF4-FFF2-40B4-BE49-F238E27FC236}">
                <a16:creationId xmlns:a16="http://schemas.microsoft.com/office/drawing/2014/main" id="{71F62D55-D65E-6334-0460-86FC9939E04C}"/>
              </a:ext>
            </a:extLst>
          </p:cNvPr>
          <p:cNvSpPr>
            <a:spLocks noChangeArrowheads="1"/>
          </p:cNvSpPr>
          <p:nvPr/>
        </p:nvSpPr>
        <p:spPr bwMode="auto">
          <a:xfrm>
            <a:off x="5378450" y="6230938"/>
            <a:ext cx="36131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a:t>Source: https://www.mountaingoatsoftware.com</a:t>
            </a:r>
          </a:p>
        </p:txBody>
      </p:sp>
    </p:spTree>
    <p:extLst>
      <p:ext uri="{BB962C8B-B14F-4D97-AF65-F5344CB8AC3E}">
        <p14:creationId xmlns:p14="http://schemas.microsoft.com/office/powerpoint/2010/main" val="17128051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Content Placeholder 1">
            <a:extLst>
              <a:ext uri="{FF2B5EF4-FFF2-40B4-BE49-F238E27FC236}">
                <a16:creationId xmlns:a16="http://schemas.microsoft.com/office/drawing/2014/main" id="{B6DCED66-F9F8-35A0-AA4B-AC2EEAE6AF72}"/>
              </a:ext>
            </a:extLst>
          </p:cNvPr>
          <p:cNvSpPr>
            <a:spLocks noGrp="1"/>
          </p:cNvSpPr>
          <p:nvPr>
            <p:ph idx="1"/>
          </p:nvPr>
        </p:nvSpPr>
        <p:spPr>
          <a:xfrm>
            <a:off x="304800" y="1493838"/>
            <a:ext cx="8229600" cy="4525962"/>
          </a:xfrm>
        </p:spPr>
        <p:txBody>
          <a:bodyPr/>
          <a:lstStyle/>
          <a:p>
            <a:pPr fontAlgn="base">
              <a:spcAft>
                <a:spcPct val="0"/>
              </a:spcAft>
              <a:buFont typeface="Arial" pitchFamily="34" charset="0"/>
              <a:buChar char="•"/>
            </a:pPr>
            <a:r>
              <a:rPr lang="en-US" altLang="en-US"/>
              <a:t>Not every agile team will choose to organize themselves the same way</a:t>
            </a:r>
            <a:endParaRPr lang="en-US" altLang="en-US">
              <a:hlinkClick r:id="rId2"/>
            </a:endParaRPr>
          </a:p>
          <a:p>
            <a:pPr lvl="1" fontAlgn="base">
              <a:spcAft>
                <a:spcPct val="0"/>
              </a:spcAft>
            </a:pPr>
            <a:r>
              <a:rPr lang="en-US" altLang="en-US"/>
              <a:t>Some teams will decide that all key technical decisions will be made by one person on the team.</a:t>
            </a:r>
          </a:p>
          <a:p>
            <a:pPr lvl="1" fontAlgn="base">
              <a:spcAft>
                <a:spcPct val="0"/>
              </a:spcAft>
            </a:pPr>
            <a:r>
              <a:rPr lang="en-US" altLang="en-US"/>
              <a:t>Other teams will decide to split the responsibility for technical decisions along technical boundaries</a:t>
            </a:r>
          </a:p>
          <a:p>
            <a:pPr lvl="1" fontAlgn="base">
              <a:spcAft>
                <a:spcPct val="0"/>
              </a:spcAft>
            </a:pPr>
            <a:r>
              <a:rPr lang="en-US" altLang="en-US"/>
              <a:t>Still other teams may decide that whoever is working on the feature makes the decision but has the responsibility of sharing the results of the decision with the team.</a:t>
            </a:r>
          </a:p>
          <a:p>
            <a:pPr fontAlgn="base">
              <a:spcAft>
                <a:spcPct val="0"/>
              </a:spcAft>
              <a:buFont typeface="Arial" pitchFamily="34" charset="0"/>
              <a:buChar char="•"/>
            </a:pPr>
            <a:r>
              <a:rPr lang="en-US" altLang="en-US"/>
              <a:t>Making use of the </a:t>
            </a:r>
            <a:r>
              <a:rPr lang="en-US" altLang="en-US" b="1"/>
              <a:t>collective wisdom of the team </a:t>
            </a:r>
            <a:r>
              <a:rPr lang="en-US" altLang="en-US"/>
              <a:t>will generally lead to a better way of organizing around the work than will relying solely on the wisdom of one personnel manager.</a:t>
            </a:r>
          </a:p>
        </p:txBody>
      </p:sp>
      <p:sp>
        <p:nvSpPr>
          <p:cNvPr id="3" name="Content Placeholder 2">
            <a:extLst>
              <a:ext uri="{FF2B5EF4-FFF2-40B4-BE49-F238E27FC236}">
                <a16:creationId xmlns:a16="http://schemas.microsoft.com/office/drawing/2014/main" id="{CE06D47D-03BC-DF77-66A4-C51319545B6F}"/>
              </a:ext>
            </a:extLst>
          </p:cNvPr>
          <p:cNvSpPr>
            <a:spLocks noGrp="1"/>
          </p:cNvSpPr>
          <p:nvPr>
            <p:ph sz="quarter" idx="10"/>
          </p:nvPr>
        </p:nvSpPr>
        <p:spPr/>
        <p:txBody>
          <a:bodyPr/>
          <a:lstStyle/>
          <a:p>
            <a:pPr>
              <a:buFont typeface="Arial" charset="0"/>
              <a:buNone/>
              <a:defRPr/>
            </a:pPr>
            <a:r>
              <a:rPr lang="en-US" dirty="0"/>
              <a:t>Self Organizing teams</a:t>
            </a:r>
          </a:p>
        </p:txBody>
      </p:sp>
      <p:sp>
        <p:nvSpPr>
          <p:cNvPr id="4" name="Date Placeholder 3">
            <a:extLst>
              <a:ext uri="{FF2B5EF4-FFF2-40B4-BE49-F238E27FC236}">
                <a16:creationId xmlns:a16="http://schemas.microsoft.com/office/drawing/2014/main" id="{C5C2C67A-A404-BA3F-E5DD-F3FF1A3FF677}"/>
              </a:ext>
            </a:extLst>
          </p:cNvPr>
          <p:cNvSpPr>
            <a:spLocks noGrp="1"/>
          </p:cNvSpPr>
          <p:nvPr>
            <p:ph type="dt" sz="quarter" idx="11"/>
          </p:nvPr>
        </p:nvSpPr>
        <p:spPr/>
        <p:txBody>
          <a:bodyPr/>
          <a:lstStyle/>
          <a:p>
            <a:pPr>
              <a:defRPr/>
            </a:pPr>
            <a:fld id="{C1D2986D-0599-9F45-A45A-0BAA81E3793B}" type="datetime1">
              <a:rPr lang="en-US" smtClean="0"/>
              <a:t>8/7/24</a:t>
            </a:fld>
            <a:endParaRPr lang="en-US" dirty="0"/>
          </a:p>
        </p:txBody>
      </p:sp>
      <p:sp>
        <p:nvSpPr>
          <p:cNvPr id="5" name="Footer Placeholder 4">
            <a:extLst>
              <a:ext uri="{FF2B5EF4-FFF2-40B4-BE49-F238E27FC236}">
                <a16:creationId xmlns:a16="http://schemas.microsoft.com/office/drawing/2014/main" id="{420D306B-E567-2084-40C9-FC23B64B3BB6}"/>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DBDBA1E1-F333-5B5E-B33E-04749D5888FC}"/>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4287774-9D97-CC4A-B2D4-2F74A15DAB94}" type="slidenum">
              <a:rPr lang="en-US" altLang="en-US">
                <a:solidFill>
                  <a:srgbClr val="898989"/>
                </a:solidFill>
              </a:rPr>
              <a:pPr eaLnBrk="1" hangingPunct="1"/>
              <a:t>47</a:t>
            </a:fld>
            <a:endParaRPr lang="en-US" altLang="en-US">
              <a:solidFill>
                <a:srgbClr val="898989"/>
              </a:solidFill>
            </a:endParaRPr>
          </a:p>
        </p:txBody>
      </p:sp>
    </p:spTree>
    <p:extLst>
      <p:ext uri="{BB962C8B-B14F-4D97-AF65-F5344CB8AC3E}">
        <p14:creationId xmlns:p14="http://schemas.microsoft.com/office/powerpoint/2010/main" val="364551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Content Placeholder 1">
            <a:extLst>
              <a:ext uri="{FF2B5EF4-FFF2-40B4-BE49-F238E27FC236}">
                <a16:creationId xmlns:a16="http://schemas.microsoft.com/office/drawing/2014/main" id="{F1A5056E-33F0-51D7-4AED-39CC822EE6F5}"/>
              </a:ext>
            </a:extLst>
          </p:cNvPr>
          <p:cNvSpPr>
            <a:spLocks noGrp="1"/>
          </p:cNvSpPr>
          <p:nvPr>
            <p:ph idx="1"/>
          </p:nvPr>
        </p:nvSpPr>
        <p:spPr>
          <a:xfrm>
            <a:off x="304800" y="1493838"/>
            <a:ext cx="8229600" cy="4830762"/>
          </a:xfrm>
        </p:spPr>
        <p:txBody>
          <a:bodyPr/>
          <a:lstStyle/>
          <a:p>
            <a:pPr fontAlgn="base">
              <a:spcAft>
                <a:spcPct val="0"/>
              </a:spcAft>
              <a:buFont typeface="Arial" pitchFamily="34" charset="0"/>
              <a:buChar char="•"/>
            </a:pPr>
            <a:r>
              <a:rPr lang="en-US" altLang="en-US" dirty="0"/>
              <a:t>BDUF: Big Design Upfront</a:t>
            </a:r>
          </a:p>
          <a:p>
            <a:pPr fontAlgn="base">
              <a:spcAft>
                <a:spcPct val="0"/>
              </a:spcAft>
              <a:buFont typeface="Arial" pitchFamily="34" charset="0"/>
              <a:buChar char="•"/>
            </a:pPr>
            <a:r>
              <a:rPr lang="en-US" altLang="en-US" dirty="0"/>
              <a:t>EDUF: Enough Design Up-front </a:t>
            </a:r>
            <a:r>
              <a:rPr lang="en-US" altLang="en-US" sz="1600" dirty="0"/>
              <a:t>(</a:t>
            </a:r>
            <a:r>
              <a:rPr lang="en-US" altLang="en-US" sz="1600" b="1" dirty="0"/>
              <a:t>Agile team implement this Approach</a:t>
            </a:r>
            <a:r>
              <a:rPr lang="en-US" altLang="en-US" sz="1600" dirty="0"/>
              <a:t>)</a:t>
            </a:r>
          </a:p>
          <a:p>
            <a:pPr fontAlgn="base">
              <a:spcAft>
                <a:spcPct val="0"/>
              </a:spcAft>
              <a:buFont typeface="Arial" pitchFamily="34" charset="0"/>
              <a:buChar char="•"/>
            </a:pPr>
            <a:r>
              <a:rPr lang="en-US" altLang="en-US" dirty="0"/>
              <a:t>Upfront design - restrict opportunities to change and improve the design as the product is being developed.</a:t>
            </a:r>
          </a:p>
          <a:p>
            <a:pPr fontAlgn="base">
              <a:spcAft>
                <a:spcPct val="0"/>
              </a:spcAft>
              <a:buFont typeface="Arial" pitchFamily="34" charset="0"/>
              <a:buChar char="•"/>
            </a:pPr>
            <a:r>
              <a:rPr lang="en-US" altLang="en-US" dirty="0"/>
              <a:t>Wait until the </a:t>
            </a:r>
            <a:r>
              <a:rPr lang="en-US" altLang="en-US" b="1" dirty="0"/>
              <a:t>last responsible moment </a:t>
            </a:r>
            <a:r>
              <a:rPr lang="en-US" altLang="en-US" dirty="0"/>
              <a:t>to make design decisions</a:t>
            </a:r>
          </a:p>
          <a:p>
            <a:pPr lvl="1" fontAlgn="base">
              <a:spcAft>
                <a:spcPct val="0"/>
              </a:spcAft>
              <a:buFont typeface="Arial" pitchFamily="34" charset="0"/>
              <a:buChar char="•"/>
            </a:pPr>
            <a:r>
              <a:rPr lang="en-US" altLang="en-US" dirty="0"/>
              <a:t>You can make decisions based on evidence that is identified as the system is being built. </a:t>
            </a:r>
            <a:r>
              <a:rPr lang="en-US" altLang="en-US" b="1" dirty="0"/>
              <a:t>This typically means that decisions are of a higher quality, because they are not just theoretical decisions based on little evidence</a:t>
            </a:r>
            <a:r>
              <a:rPr lang="en-US" altLang="en-US" dirty="0"/>
              <a:t>.</a:t>
            </a:r>
          </a:p>
          <a:p>
            <a:pPr lvl="1" fontAlgn="base">
              <a:spcAft>
                <a:spcPct val="0"/>
              </a:spcAft>
              <a:buFont typeface="Arial" pitchFamily="34" charset="0"/>
              <a:buChar char="•"/>
            </a:pPr>
            <a:r>
              <a:rPr lang="en-US" altLang="en-US" dirty="0"/>
              <a:t>Example: Ordering a  Hardware before lead time. </a:t>
            </a:r>
            <a:r>
              <a:rPr lang="en-US" altLang="en-US" b="1" dirty="0"/>
              <a:t>The last responsible moment is governed by that lead time</a:t>
            </a:r>
            <a:r>
              <a:rPr lang="en-US" altLang="en-US" dirty="0"/>
              <a:t>, and we have to find out enough about the hardware to make the order by that time, do some experimentations, gather required knowledge etc.</a:t>
            </a:r>
          </a:p>
          <a:p>
            <a:pPr algn="ctr" fontAlgn="base">
              <a:spcAft>
                <a:spcPct val="0"/>
              </a:spcAft>
            </a:pPr>
            <a:endParaRPr lang="en-US" altLang="en-US" dirty="0"/>
          </a:p>
          <a:p>
            <a:pPr fontAlgn="base">
              <a:spcAft>
                <a:spcPct val="0"/>
              </a:spcAft>
            </a:pPr>
            <a:endParaRPr lang="en-US" altLang="en-US" dirty="0"/>
          </a:p>
        </p:txBody>
      </p:sp>
      <p:sp>
        <p:nvSpPr>
          <p:cNvPr id="3" name="Content Placeholder 2">
            <a:extLst>
              <a:ext uri="{FF2B5EF4-FFF2-40B4-BE49-F238E27FC236}">
                <a16:creationId xmlns:a16="http://schemas.microsoft.com/office/drawing/2014/main" id="{62115481-81FC-E776-E094-DA45B9DB1DBB}"/>
              </a:ext>
            </a:extLst>
          </p:cNvPr>
          <p:cNvSpPr>
            <a:spLocks noGrp="1"/>
          </p:cNvSpPr>
          <p:nvPr>
            <p:ph sz="quarter" idx="10"/>
          </p:nvPr>
        </p:nvSpPr>
        <p:spPr/>
        <p:txBody>
          <a:bodyPr/>
          <a:lstStyle/>
          <a:p>
            <a:pPr>
              <a:buFont typeface="Arial" charset="0"/>
              <a:buNone/>
              <a:defRPr/>
            </a:pPr>
            <a:r>
              <a:rPr lang="en-US" dirty="0"/>
              <a:t>‘Emergent design’ – why is it important?</a:t>
            </a:r>
          </a:p>
        </p:txBody>
      </p:sp>
      <p:sp>
        <p:nvSpPr>
          <p:cNvPr id="4" name="Date Placeholder 3">
            <a:extLst>
              <a:ext uri="{FF2B5EF4-FFF2-40B4-BE49-F238E27FC236}">
                <a16:creationId xmlns:a16="http://schemas.microsoft.com/office/drawing/2014/main" id="{B4249986-F336-6ED3-32B9-A945EB464AD9}"/>
              </a:ext>
            </a:extLst>
          </p:cNvPr>
          <p:cNvSpPr>
            <a:spLocks noGrp="1"/>
          </p:cNvSpPr>
          <p:nvPr>
            <p:ph type="dt" sz="quarter" idx="11"/>
          </p:nvPr>
        </p:nvSpPr>
        <p:spPr/>
        <p:txBody>
          <a:bodyPr/>
          <a:lstStyle/>
          <a:p>
            <a:pPr>
              <a:defRPr/>
            </a:pPr>
            <a:fld id="{06C44675-2D1E-B74B-85B8-D09C71A5EA9E}" type="datetime1">
              <a:rPr lang="en-US" smtClean="0"/>
              <a:t>8/7/24</a:t>
            </a:fld>
            <a:endParaRPr lang="en-US" dirty="0"/>
          </a:p>
        </p:txBody>
      </p:sp>
      <p:sp>
        <p:nvSpPr>
          <p:cNvPr id="5" name="Footer Placeholder 4">
            <a:extLst>
              <a:ext uri="{FF2B5EF4-FFF2-40B4-BE49-F238E27FC236}">
                <a16:creationId xmlns:a16="http://schemas.microsoft.com/office/drawing/2014/main" id="{98A943BE-641E-D891-E97A-98BEA2054A36}"/>
              </a:ext>
            </a:extLst>
          </p:cNvPr>
          <p:cNvSpPr>
            <a:spLocks noGrp="1"/>
          </p:cNvSpPr>
          <p:nvPr>
            <p:ph type="ftr" sz="quarter" idx="12"/>
          </p:nvPr>
        </p:nvSpPr>
        <p:spPr/>
        <p:txBody>
          <a:bodyPr/>
          <a:lstStyle/>
          <a:p>
            <a:pPr>
              <a:defRPr/>
            </a:pPr>
            <a:r>
              <a:rPr lang="it-IT" dirty="0"/>
              <a:t>Se ZG 544 - Agile Software Process</a:t>
            </a:r>
            <a:endParaRPr lang="en-US" dirty="0"/>
          </a:p>
        </p:txBody>
      </p:sp>
      <p:sp>
        <p:nvSpPr>
          <p:cNvPr id="6" name="Slide Number Placeholder 5">
            <a:extLst>
              <a:ext uri="{FF2B5EF4-FFF2-40B4-BE49-F238E27FC236}">
                <a16:creationId xmlns:a16="http://schemas.microsoft.com/office/drawing/2014/main" id="{3794508E-AC21-F656-3ED6-CBC4FAF74508}"/>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DFDF367-5C8E-6841-9B81-D796CFFB533B}" type="slidenum">
              <a:rPr lang="en-US" altLang="en-US">
                <a:solidFill>
                  <a:srgbClr val="898989"/>
                </a:solidFill>
              </a:rPr>
              <a:pPr eaLnBrk="1" hangingPunct="1"/>
              <a:t>48</a:t>
            </a:fld>
            <a:endParaRPr lang="en-US" altLang="en-US">
              <a:solidFill>
                <a:srgbClr val="898989"/>
              </a:solidFill>
            </a:endParaRPr>
          </a:p>
        </p:txBody>
      </p:sp>
    </p:spTree>
    <p:extLst>
      <p:ext uri="{BB962C8B-B14F-4D97-AF65-F5344CB8AC3E}">
        <p14:creationId xmlns:p14="http://schemas.microsoft.com/office/powerpoint/2010/main" val="16066309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Content Placeholder 1">
            <a:extLst>
              <a:ext uri="{FF2B5EF4-FFF2-40B4-BE49-F238E27FC236}">
                <a16:creationId xmlns:a16="http://schemas.microsoft.com/office/drawing/2014/main" id="{75F40FEF-03EB-DC33-16AE-D8389116F3B2}"/>
              </a:ext>
            </a:extLst>
          </p:cNvPr>
          <p:cNvSpPr>
            <a:spLocks noGrp="1"/>
          </p:cNvSpPr>
          <p:nvPr>
            <p:ph idx="1"/>
          </p:nvPr>
        </p:nvSpPr>
        <p:spPr>
          <a:xfrm>
            <a:off x="304800" y="1493838"/>
            <a:ext cx="8229600" cy="4830762"/>
          </a:xfrm>
        </p:spPr>
        <p:txBody>
          <a:bodyPr/>
          <a:lstStyle/>
          <a:p>
            <a:pPr fontAlgn="base">
              <a:spcAft>
                <a:spcPct val="0"/>
              </a:spcAft>
              <a:buFont typeface="Arial" pitchFamily="34" charset="0"/>
              <a:buChar char="•"/>
            </a:pPr>
            <a:r>
              <a:rPr lang="en-US" altLang="en-US" sz="2000" dirty="0"/>
              <a:t>Self-organizing teams are empowered, within agreed boundaries, to deliver </a:t>
            </a:r>
            <a:r>
              <a:rPr lang="en-US" altLang="en-US" sz="2000" b="1" dirty="0"/>
              <a:t>fit-for-purpose products, in a fit-for-purpose way, within the most effective time scale.</a:t>
            </a:r>
          </a:p>
          <a:p>
            <a:pPr fontAlgn="base">
              <a:spcAft>
                <a:spcPct val="0"/>
              </a:spcAft>
              <a:buFont typeface="Arial" pitchFamily="34" charset="0"/>
              <a:buChar char="•"/>
            </a:pPr>
            <a:r>
              <a:rPr lang="en-US" altLang="en-US" sz="2000" dirty="0"/>
              <a:t>Self-organizing team in relation to emergent design is that there will be some </a:t>
            </a:r>
            <a:r>
              <a:rPr lang="en-US" altLang="en-US" sz="2000" b="1" dirty="0"/>
              <a:t>overarching design principles that teams must or should align to the timescale.</a:t>
            </a:r>
          </a:p>
          <a:p>
            <a:pPr fontAlgn="base">
              <a:spcAft>
                <a:spcPct val="0"/>
              </a:spcAft>
              <a:buFont typeface="Arial" pitchFamily="34" charset="0"/>
              <a:buChar char="•"/>
            </a:pPr>
            <a:r>
              <a:rPr lang="en-US" altLang="en-US" sz="2000" dirty="0"/>
              <a:t>If teams are </a:t>
            </a:r>
            <a:r>
              <a:rPr lang="en-US" altLang="en-US" sz="2000" b="1" dirty="0"/>
              <a:t>forced to align to an externally defined detailed design </a:t>
            </a:r>
            <a:r>
              <a:rPr lang="en-US" altLang="en-US" sz="2000" dirty="0"/>
              <a:t>they are unlikely to ‘go the extra mile’ to try and identify or implement any opportunities to make the design better (</a:t>
            </a:r>
            <a:r>
              <a:rPr lang="en-US" altLang="en-US" sz="2000" b="1" dirty="0"/>
              <a:t>opportunistic design</a:t>
            </a:r>
            <a:r>
              <a:rPr lang="en-US" altLang="en-US" sz="2000" dirty="0"/>
              <a:t>).</a:t>
            </a:r>
          </a:p>
          <a:p>
            <a:pPr lvl="1" fontAlgn="base">
              <a:spcAft>
                <a:spcPct val="0"/>
              </a:spcAft>
              <a:buFont typeface="Arial" pitchFamily="34" charset="0"/>
              <a:buChar char="•"/>
            </a:pPr>
            <a:r>
              <a:rPr lang="en-US" altLang="en-US" dirty="0"/>
              <a:t>It is likely that the only people who can effectively make the right detailed design decisions are team members. Nobody else will understand the evolving design as well as the team does.</a:t>
            </a:r>
          </a:p>
          <a:p>
            <a:pPr lvl="1" fontAlgn="base">
              <a:spcAft>
                <a:spcPct val="0"/>
              </a:spcAft>
              <a:buFont typeface="Arial" pitchFamily="34" charset="0"/>
              <a:buChar char="•"/>
            </a:pPr>
            <a:r>
              <a:rPr lang="en-US" altLang="en-US" dirty="0"/>
              <a:t>This ties in with the concept of </a:t>
            </a:r>
            <a:r>
              <a:rPr lang="en-US" altLang="en-US" b="1" dirty="0"/>
              <a:t>‘real options</a:t>
            </a:r>
            <a:r>
              <a:rPr lang="en-US" altLang="en-US" dirty="0"/>
              <a:t>’ (Matts, 2007), which means keeping your options open for as long as you possibly can and making a decision when you are in the best position to make it with confidence.</a:t>
            </a:r>
          </a:p>
        </p:txBody>
      </p:sp>
      <p:sp>
        <p:nvSpPr>
          <p:cNvPr id="3" name="Content Placeholder 2">
            <a:extLst>
              <a:ext uri="{FF2B5EF4-FFF2-40B4-BE49-F238E27FC236}">
                <a16:creationId xmlns:a16="http://schemas.microsoft.com/office/drawing/2014/main" id="{F75BE7B5-831B-65F9-F812-8C7397FAA826}"/>
              </a:ext>
            </a:extLst>
          </p:cNvPr>
          <p:cNvSpPr>
            <a:spLocks noGrp="1"/>
          </p:cNvSpPr>
          <p:nvPr>
            <p:ph sz="quarter" idx="10"/>
          </p:nvPr>
        </p:nvSpPr>
        <p:spPr/>
        <p:txBody>
          <a:bodyPr/>
          <a:lstStyle/>
          <a:p>
            <a:pPr>
              <a:buFont typeface="Arial" charset="0"/>
              <a:buNone/>
              <a:defRPr/>
            </a:pPr>
            <a:r>
              <a:rPr lang="en-US" dirty="0"/>
              <a:t>Self-organizing teams and emergent design</a:t>
            </a:r>
          </a:p>
        </p:txBody>
      </p:sp>
      <p:sp>
        <p:nvSpPr>
          <p:cNvPr id="4" name="Date Placeholder 3">
            <a:extLst>
              <a:ext uri="{FF2B5EF4-FFF2-40B4-BE49-F238E27FC236}">
                <a16:creationId xmlns:a16="http://schemas.microsoft.com/office/drawing/2014/main" id="{F6E58CF2-6FFC-E446-6465-7F4B9ED76604}"/>
              </a:ext>
            </a:extLst>
          </p:cNvPr>
          <p:cNvSpPr>
            <a:spLocks noGrp="1"/>
          </p:cNvSpPr>
          <p:nvPr>
            <p:ph type="dt" sz="quarter" idx="11"/>
          </p:nvPr>
        </p:nvSpPr>
        <p:spPr/>
        <p:txBody>
          <a:bodyPr/>
          <a:lstStyle/>
          <a:p>
            <a:pPr>
              <a:defRPr/>
            </a:pPr>
            <a:fld id="{F597A1C1-EB86-8949-B21E-1BD131150FAD}" type="datetime1">
              <a:rPr lang="en-US" smtClean="0"/>
              <a:t>8/7/24</a:t>
            </a:fld>
            <a:endParaRPr lang="en-US" dirty="0"/>
          </a:p>
        </p:txBody>
      </p:sp>
      <p:sp>
        <p:nvSpPr>
          <p:cNvPr id="5" name="Footer Placeholder 4">
            <a:extLst>
              <a:ext uri="{FF2B5EF4-FFF2-40B4-BE49-F238E27FC236}">
                <a16:creationId xmlns:a16="http://schemas.microsoft.com/office/drawing/2014/main" id="{F5A619FE-1255-AFAB-968B-4C618E832D00}"/>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212710D4-E5ED-A184-F925-AA9141D3C977}"/>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833616A-94F9-B24D-B89C-79BB464E3617}" type="slidenum">
              <a:rPr lang="en-US" altLang="en-US">
                <a:solidFill>
                  <a:srgbClr val="898989"/>
                </a:solidFill>
              </a:rPr>
              <a:pPr eaLnBrk="1" hangingPunct="1"/>
              <a:t>49</a:t>
            </a:fld>
            <a:endParaRPr lang="en-US" altLang="en-US">
              <a:solidFill>
                <a:srgbClr val="898989"/>
              </a:solidFill>
            </a:endParaRPr>
          </a:p>
        </p:txBody>
      </p:sp>
    </p:spTree>
    <p:extLst>
      <p:ext uri="{BB962C8B-B14F-4D97-AF65-F5344CB8AC3E}">
        <p14:creationId xmlns:p14="http://schemas.microsoft.com/office/powerpoint/2010/main" val="1057756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744990-C8B7-9937-3C4A-81B49785ED17}"/>
              </a:ext>
            </a:extLst>
          </p:cNvPr>
          <p:cNvSpPr>
            <a:spLocks noGrp="1"/>
          </p:cNvSpPr>
          <p:nvPr>
            <p:ph sz="quarter" idx="10"/>
          </p:nvPr>
        </p:nvSpPr>
        <p:spPr/>
        <p:txBody>
          <a:bodyPr/>
          <a:lstStyle/>
          <a:p>
            <a:pPr>
              <a:buFont typeface="Arial" charset="0"/>
              <a:buNone/>
              <a:defRPr/>
            </a:pPr>
            <a:r>
              <a:rPr lang="en-US" dirty="0"/>
              <a:t>Agile Manifesto</a:t>
            </a:r>
          </a:p>
        </p:txBody>
      </p:sp>
      <p:sp>
        <p:nvSpPr>
          <p:cNvPr id="3" name="Date Placeholder 2">
            <a:extLst>
              <a:ext uri="{FF2B5EF4-FFF2-40B4-BE49-F238E27FC236}">
                <a16:creationId xmlns:a16="http://schemas.microsoft.com/office/drawing/2014/main" id="{9427BFE6-2E6D-0E14-CB79-720F782C5B0A}"/>
              </a:ext>
            </a:extLst>
          </p:cNvPr>
          <p:cNvSpPr>
            <a:spLocks noGrp="1"/>
          </p:cNvSpPr>
          <p:nvPr>
            <p:ph type="dt" sz="quarter" idx="11"/>
          </p:nvPr>
        </p:nvSpPr>
        <p:spPr/>
        <p:txBody>
          <a:bodyPr/>
          <a:lstStyle/>
          <a:p>
            <a:pPr>
              <a:defRPr/>
            </a:pPr>
            <a:fld id="{F2252AFD-7866-E947-8436-A82C89C18639}" type="datetime1">
              <a:rPr lang="en-US" smtClean="0"/>
              <a:t>8/7/24</a:t>
            </a:fld>
            <a:endParaRPr lang="en-US" dirty="0"/>
          </a:p>
        </p:txBody>
      </p:sp>
      <p:sp>
        <p:nvSpPr>
          <p:cNvPr id="4" name="Footer Placeholder 3">
            <a:extLst>
              <a:ext uri="{FF2B5EF4-FFF2-40B4-BE49-F238E27FC236}">
                <a16:creationId xmlns:a16="http://schemas.microsoft.com/office/drawing/2014/main" id="{30A1CEFC-2379-856E-71D6-C1C41C93269E}"/>
              </a:ext>
            </a:extLst>
          </p:cNvPr>
          <p:cNvSpPr>
            <a:spLocks noGrp="1"/>
          </p:cNvSpPr>
          <p:nvPr>
            <p:ph type="ftr" sz="quarter" idx="12"/>
          </p:nvPr>
        </p:nvSpPr>
        <p:spPr/>
        <p:txBody>
          <a:bodyPr/>
          <a:lstStyle/>
          <a:p>
            <a:pPr>
              <a:defRPr/>
            </a:pPr>
            <a:r>
              <a:rPr lang="it-IT"/>
              <a:t>Se ZG 544 - Agile Software Process</a:t>
            </a:r>
            <a:endParaRPr lang="en-US" dirty="0"/>
          </a:p>
        </p:txBody>
      </p:sp>
      <p:sp>
        <p:nvSpPr>
          <p:cNvPr id="5" name="Slide Number Placeholder 4">
            <a:extLst>
              <a:ext uri="{FF2B5EF4-FFF2-40B4-BE49-F238E27FC236}">
                <a16:creationId xmlns:a16="http://schemas.microsoft.com/office/drawing/2014/main" id="{B7235785-F5F1-63AF-3E4B-F8F2522EF125}"/>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5B15B22-3535-344A-9534-ED16820454CA}" type="slidenum">
              <a:rPr lang="en-US" altLang="en-US">
                <a:solidFill>
                  <a:srgbClr val="898989"/>
                </a:solidFill>
              </a:rPr>
              <a:pPr eaLnBrk="1" hangingPunct="1"/>
              <a:t>5</a:t>
            </a:fld>
            <a:endParaRPr lang="en-US" altLang="en-US">
              <a:solidFill>
                <a:srgbClr val="898989"/>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Content Placeholder 1">
            <a:extLst>
              <a:ext uri="{FF2B5EF4-FFF2-40B4-BE49-F238E27FC236}">
                <a16:creationId xmlns:a16="http://schemas.microsoft.com/office/drawing/2014/main" id="{F6492A44-3869-CFD4-5899-0B8B30BD6F9B}"/>
              </a:ext>
            </a:extLst>
          </p:cNvPr>
          <p:cNvSpPr>
            <a:spLocks noGrp="1"/>
          </p:cNvSpPr>
          <p:nvPr>
            <p:ph idx="1"/>
          </p:nvPr>
        </p:nvSpPr>
        <p:spPr>
          <a:xfrm>
            <a:off x="304800" y="1493838"/>
            <a:ext cx="8229600" cy="4906962"/>
          </a:xfrm>
        </p:spPr>
        <p:txBody>
          <a:bodyPr/>
          <a:lstStyle/>
          <a:p>
            <a:pPr fontAlgn="base">
              <a:spcAft>
                <a:spcPct val="0"/>
              </a:spcAft>
            </a:pPr>
            <a:r>
              <a:rPr lang="en-US" altLang="en-US" b="1"/>
              <a:t>“At regular intervals, the team reflects on how to become more effective, then tunes and adjusts its behavior accordingly.”</a:t>
            </a:r>
          </a:p>
          <a:p>
            <a:pPr fontAlgn="base">
              <a:spcAft>
                <a:spcPct val="0"/>
              </a:spcAft>
            </a:pPr>
            <a:endParaRPr lang="en-US" altLang="en-US" b="1"/>
          </a:p>
          <a:p>
            <a:pPr fontAlgn="base">
              <a:spcAft>
                <a:spcPct val="0"/>
              </a:spcAft>
            </a:pPr>
            <a:endParaRPr lang="en-US" altLang="en-US" b="1"/>
          </a:p>
          <a:p>
            <a:pPr fontAlgn="base">
              <a:spcAft>
                <a:spcPct val="0"/>
              </a:spcAft>
            </a:pPr>
            <a:endParaRPr lang="en-US" altLang="en-US" b="1"/>
          </a:p>
          <a:p>
            <a:pPr fontAlgn="base">
              <a:spcAft>
                <a:spcPct val="0"/>
              </a:spcAft>
            </a:pPr>
            <a:endParaRPr lang="en-US" altLang="en-US" b="1"/>
          </a:p>
          <a:p>
            <a:pPr fontAlgn="base">
              <a:spcAft>
                <a:spcPct val="0"/>
              </a:spcAft>
              <a:buFont typeface="Arial" pitchFamily="34" charset="0"/>
              <a:buChar char="•"/>
            </a:pPr>
            <a:r>
              <a:rPr lang="en-US" altLang="en-US" sz="2000"/>
              <a:t>At regular intervals, self-organizing teams should take the time to look at the way they work and adjust accordingly. No team runs perfectly. </a:t>
            </a:r>
          </a:p>
          <a:p>
            <a:pPr fontAlgn="base">
              <a:spcAft>
                <a:spcPct val="0"/>
              </a:spcAft>
              <a:buFont typeface="Arial" pitchFamily="34" charset="0"/>
              <a:buChar char="•"/>
            </a:pPr>
            <a:r>
              <a:rPr lang="en-US" altLang="en-US" sz="2000"/>
              <a:t>A mature agile team can identify issues with respect for each other and then take action to improve the process.</a:t>
            </a:r>
          </a:p>
          <a:p>
            <a:pPr fontAlgn="base">
              <a:spcAft>
                <a:spcPct val="0"/>
              </a:spcAft>
            </a:pPr>
            <a:endParaRPr lang="en-US" altLang="en-US"/>
          </a:p>
        </p:txBody>
      </p:sp>
      <p:sp>
        <p:nvSpPr>
          <p:cNvPr id="3" name="Content Placeholder 2">
            <a:extLst>
              <a:ext uri="{FF2B5EF4-FFF2-40B4-BE49-F238E27FC236}">
                <a16:creationId xmlns:a16="http://schemas.microsoft.com/office/drawing/2014/main" id="{1582FC88-9C00-EFDD-B0DE-2C746DA2AD19}"/>
              </a:ext>
            </a:extLst>
          </p:cNvPr>
          <p:cNvSpPr>
            <a:spLocks noGrp="1"/>
          </p:cNvSpPr>
          <p:nvPr>
            <p:ph sz="quarter" idx="10"/>
          </p:nvPr>
        </p:nvSpPr>
        <p:spPr/>
        <p:txBody>
          <a:bodyPr/>
          <a:lstStyle/>
          <a:p>
            <a:pPr>
              <a:buFont typeface="Arial" charset="0"/>
              <a:buNone/>
              <a:defRPr/>
            </a:pPr>
            <a:r>
              <a:rPr lang="en-US" dirty="0"/>
              <a:t>Agile Principle#12</a:t>
            </a:r>
          </a:p>
        </p:txBody>
      </p:sp>
      <p:sp>
        <p:nvSpPr>
          <p:cNvPr id="4" name="Date Placeholder 3">
            <a:extLst>
              <a:ext uri="{FF2B5EF4-FFF2-40B4-BE49-F238E27FC236}">
                <a16:creationId xmlns:a16="http://schemas.microsoft.com/office/drawing/2014/main" id="{6502897E-2EC2-5B6E-3964-D574030F04EC}"/>
              </a:ext>
            </a:extLst>
          </p:cNvPr>
          <p:cNvSpPr>
            <a:spLocks noGrp="1"/>
          </p:cNvSpPr>
          <p:nvPr>
            <p:ph type="dt" sz="quarter" idx="11"/>
          </p:nvPr>
        </p:nvSpPr>
        <p:spPr/>
        <p:txBody>
          <a:bodyPr/>
          <a:lstStyle/>
          <a:p>
            <a:pPr>
              <a:defRPr/>
            </a:pPr>
            <a:fld id="{186CC5A6-951C-6B40-811D-2F980ED59DA3}" type="datetime1">
              <a:rPr lang="en-US" smtClean="0"/>
              <a:t>8/7/24</a:t>
            </a:fld>
            <a:endParaRPr lang="en-US" dirty="0"/>
          </a:p>
        </p:txBody>
      </p:sp>
      <p:sp>
        <p:nvSpPr>
          <p:cNvPr id="5" name="Footer Placeholder 4">
            <a:extLst>
              <a:ext uri="{FF2B5EF4-FFF2-40B4-BE49-F238E27FC236}">
                <a16:creationId xmlns:a16="http://schemas.microsoft.com/office/drawing/2014/main" id="{63C28670-49B5-AFBD-6621-4001848212D9}"/>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89F11D23-4C93-953F-6A35-B00A06C35AB5}"/>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B8EE41B-B9E1-C646-A5EA-9B32CE964372}" type="slidenum">
              <a:rPr lang="en-US" altLang="en-US">
                <a:solidFill>
                  <a:srgbClr val="898989"/>
                </a:solidFill>
              </a:rPr>
              <a:pPr eaLnBrk="1" hangingPunct="1"/>
              <a:t>50</a:t>
            </a:fld>
            <a:endParaRPr lang="en-US" altLang="en-US">
              <a:solidFill>
                <a:srgbClr val="898989"/>
              </a:solidFill>
            </a:endParaRPr>
          </a:p>
        </p:txBody>
      </p:sp>
      <p:pic>
        <p:nvPicPr>
          <p:cNvPr id="74759" name="Picture 6">
            <a:extLst>
              <a:ext uri="{FF2B5EF4-FFF2-40B4-BE49-F238E27FC236}">
                <a16:creationId xmlns:a16="http://schemas.microsoft.com/office/drawing/2014/main" id="{E35C2704-2942-2B42-5636-295796820D6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209800"/>
            <a:ext cx="2628900" cy="230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60" name="Rectangle 6">
            <a:extLst>
              <a:ext uri="{FF2B5EF4-FFF2-40B4-BE49-F238E27FC236}">
                <a16:creationId xmlns:a16="http://schemas.microsoft.com/office/drawing/2014/main" id="{9DE664C5-6367-2B9E-791F-C71556CE4008}"/>
              </a:ext>
            </a:extLst>
          </p:cNvPr>
          <p:cNvSpPr>
            <a:spLocks noChangeArrowheads="1"/>
          </p:cNvSpPr>
          <p:nvPr/>
        </p:nvSpPr>
        <p:spPr bwMode="auto">
          <a:xfrm>
            <a:off x="533400" y="5910263"/>
            <a:ext cx="2819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800">
              <a:hlinkClick r:id="rId3"/>
            </a:endParaRPr>
          </a:p>
          <a:p>
            <a:pPr eaLnBrk="1" hangingPunct="1">
              <a:spcBef>
                <a:spcPct val="0"/>
              </a:spcBef>
              <a:buFontTx/>
              <a:buNone/>
            </a:pPr>
            <a:r>
              <a:rPr lang="en-US" altLang="en-US" sz="900">
                <a:hlinkClick r:id="rId3"/>
              </a:rPr>
              <a:t>https://www.plutora.com/blog/12-agile-principles</a:t>
            </a:r>
            <a:endParaRPr lang="en-US" altLang="en-US" sz="900"/>
          </a:p>
        </p:txBody>
      </p:sp>
    </p:spTree>
    <p:extLst>
      <p:ext uri="{BB962C8B-B14F-4D97-AF65-F5344CB8AC3E}">
        <p14:creationId xmlns:p14="http://schemas.microsoft.com/office/powerpoint/2010/main" val="29942056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A9C49F-A3F2-C12C-A67C-26C50AB4EDF3}"/>
              </a:ext>
            </a:extLst>
          </p:cNvPr>
          <p:cNvSpPr>
            <a:spLocks noGrp="1"/>
          </p:cNvSpPr>
          <p:nvPr>
            <p:ph sz="quarter" idx="10"/>
          </p:nvPr>
        </p:nvSpPr>
        <p:spPr/>
        <p:txBody>
          <a:bodyPr/>
          <a:lstStyle/>
          <a:p>
            <a:pPr>
              <a:buFont typeface="Arial" charset="0"/>
              <a:buNone/>
              <a:defRPr/>
            </a:pPr>
            <a:r>
              <a:rPr lang="en-US" dirty="0"/>
              <a:t>Emergent Design From Self-Organizing Teams</a:t>
            </a:r>
          </a:p>
        </p:txBody>
      </p:sp>
      <p:sp>
        <p:nvSpPr>
          <p:cNvPr id="3" name="Date Placeholder 2">
            <a:extLst>
              <a:ext uri="{FF2B5EF4-FFF2-40B4-BE49-F238E27FC236}">
                <a16:creationId xmlns:a16="http://schemas.microsoft.com/office/drawing/2014/main" id="{F9BBAF29-E012-488B-2D1D-EBC04446EA02}"/>
              </a:ext>
            </a:extLst>
          </p:cNvPr>
          <p:cNvSpPr>
            <a:spLocks noGrp="1"/>
          </p:cNvSpPr>
          <p:nvPr>
            <p:ph type="dt" sz="quarter" idx="11"/>
          </p:nvPr>
        </p:nvSpPr>
        <p:spPr/>
        <p:txBody>
          <a:bodyPr/>
          <a:lstStyle/>
          <a:p>
            <a:pPr>
              <a:defRPr/>
            </a:pPr>
            <a:fld id="{3B328532-28C1-FB42-B938-E9B5D3D76D17}" type="datetime1">
              <a:rPr lang="en-US" smtClean="0"/>
              <a:t>8/7/24</a:t>
            </a:fld>
            <a:endParaRPr lang="en-US" dirty="0"/>
          </a:p>
        </p:txBody>
      </p:sp>
      <p:sp>
        <p:nvSpPr>
          <p:cNvPr id="4" name="Footer Placeholder 3">
            <a:extLst>
              <a:ext uri="{FF2B5EF4-FFF2-40B4-BE49-F238E27FC236}">
                <a16:creationId xmlns:a16="http://schemas.microsoft.com/office/drawing/2014/main" id="{047B0BAE-1F30-6EBD-1DD0-1EBD97636646}"/>
              </a:ext>
            </a:extLst>
          </p:cNvPr>
          <p:cNvSpPr>
            <a:spLocks noGrp="1"/>
          </p:cNvSpPr>
          <p:nvPr>
            <p:ph type="ftr" sz="quarter" idx="12"/>
          </p:nvPr>
        </p:nvSpPr>
        <p:spPr/>
        <p:txBody>
          <a:bodyPr/>
          <a:lstStyle/>
          <a:p>
            <a:pPr>
              <a:defRPr/>
            </a:pPr>
            <a:r>
              <a:rPr lang="it-IT"/>
              <a:t>Se ZG 544 - Agile Software Process</a:t>
            </a:r>
            <a:endParaRPr lang="en-US" dirty="0"/>
          </a:p>
        </p:txBody>
      </p:sp>
      <p:sp>
        <p:nvSpPr>
          <p:cNvPr id="5" name="Slide Number Placeholder 4">
            <a:extLst>
              <a:ext uri="{FF2B5EF4-FFF2-40B4-BE49-F238E27FC236}">
                <a16:creationId xmlns:a16="http://schemas.microsoft.com/office/drawing/2014/main" id="{B857697A-690B-C290-E96B-473A828AEDC8}"/>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FCDF3DB-9DAE-3F47-9549-EE5407BBE396}" type="slidenum">
              <a:rPr lang="en-US" altLang="en-US">
                <a:solidFill>
                  <a:srgbClr val="898989"/>
                </a:solidFill>
              </a:rPr>
              <a:pPr eaLnBrk="1" hangingPunct="1"/>
              <a:t>51</a:t>
            </a:fld>
            <a:endParaRPr lang="en-US" altLang="en-US">
              <a:solidFill>
                <a:srgbClr val="898989"/>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E4551B-05C3-E0D5-D93B-9BB16ED35B3A}"/>
              </a:ext>
            </a:extLst>
          </p:cNvPr>
          <p:cNvSpPr>
            <a:spLocks noGrp="1"/>
          </p:cNvSpPr>
          <p:nvPr>
            <p:ph sz="quarter" idx="10"/>
          </p:nvPr>
        </p:nvSpPr>
        <p:spPr/>
        <p:txBody>
          <a:bodyPr/>
          <a:lstStyle/>
          <a:p>
            <a:pPr>
              <a:buFont typeface="Arial" charset="0"/>
              <a:buNone/>
              <a:defRPr/>
            </a:pPr>
            <a:r>
              <a:rPr lang="en-US" dirty="0"/>
              <a:t>Team Dynamics and Interpersonal skills</a:t>
            </a:r>
          </a:p>
        </p:txBody>
      </p:sp>
      <p:sp>
        <p:nvSpPr>
          <p:cNvPr id="3" name="Date Placeholder 2">
            <a:extLst>
              <a:ext uri="{FF2B5EF4-FFF2-40B4-BE49-F238E27FC236}">
                <a16:creationId xmlns:a16="http://schemas.microsoft.com/office/drawing/2014/main" id="{95F99543-3180-17FD-C4FE-425AC371E724}"/>
              </a:ext>
            </a:extLst>
          </p:cNvPr>
          <p:cNvSpPr>
            <a:spLocks noGrp="1"/>
          </p:cNvSpPr>
          <p:nvPr>
            <p:ph type="dt" sz="quarter" idx="11"/>
          </p:nvPr>
        </p:nvSpPr>
        <p:spPr/>
        <p:txBody>
          <a:bodyPr/>
          <a:lstStyle/>
          <a:p>
            <a:pPr>
              <a:defRPr/>
            </a:pPr>
            <a:fld id="{74338770-5D94-5443-AC75-8A1492AED563}" type="datetime1">
              <a:rPr lang="en-US" smtClean="0"/>
              <a:t>8/7/24</a:t>
            </a:fld>
            <a:endParaRPr lang="en-US" dirty="0"/>
          </a:p>
        </p:txBody>
      </p:sp>
      <p:sp>
        <p:nvSpPr>
          <p:cNvPr id="4" name="Footer Placeholder 3">
            <a:extLst>
              <a:ext uri="{FF2B5EF4-FFF2-40B4-BE49-F238E27FC236}">
                <a16:creationId xmlns:a16="http://schemas.microsoft.com/office/drawing/2014/main" id="{7F19F4CA-BC58-2B13-EB4F-E72555A94F6C}"/>
              </a:ext>
            </a:extLst>
          </p:cNvPr>
          <p:cNvSpPr>
            <a:spLocks noGrp="1"/>
          </p:cNvSpPr>
          <p:nvPr>
            <p:ph type="ftr" sz="quarter" idx="12"/>
          </p:nvPr>
        </p:nvSpPr>
        <p:spPr/>
        <p:txBody>
          <a:bodyPr/>
          <a:lstStyle/>
          <a:p>
            <a:pPr>
              <a:defRPr/>
            </a:pPr>
            <a:r>
              <a:rPr lang="it-IT"/>
              <a:t>Se ZG 544 - Agile Software Process</a:t>
            </a:r>
            <a:endParaRPr lang="en-US" dirty="0"/>
          </a:p>
        </p:txBody>
      </p:sp>
      <p:sp>
        <p:nvSpPr>
          <p:cNvPr id="5" name="Slide Number Placeholder 4">
            <a:extLst>
              <a:ext uri="{FF2B5EF4-FFF2-40B4-BE49-F238E27FC236}">
                <a16:creationId xmlns:a16="http://schemas.microsoft.com/office/drawing/2014/main" id="{703659A9-4A2B-4A74-1EBE-B0E54E961F9B}"/>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BBF7634-4A87-0E45-A9D5-49E07D2258F4}" type="slidenum">
              <a:rPr lang="en-US" altLang="en-US">
                <a:solidFill>
                  <a:srgbClr val="898989"/>
                </a:solidFill>
              </a:rPr>
              <a:pPr eaLnBrk="1" hangingPunct="1"/>
              <a:t>52</a:t>
            </a:fld>
            <a:endParaRPr lang="en-US" altLang="en-US">
              <a:solidFill>
                <a:srgbClr val="898989"/>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Content Placeholder 6">
            <a:extLst>
              <a:ext uri="{FF2B5EF4-FFF2-40B4-BE49-F238E27FC236}">
                <a16:creationId xmlns:a16="http://schemas.microsoft.com/office/drawing/2014/main" id="{0AA06A13-914A-390F-CD2A-EB26FD33950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219200" y="1524000"/>
            <a:ext cx="6459538" cy="4572000"/>
          </a:xfrm>
        </p:spPr>
      </p:pic>
      <p:sp>
        <p:nvSpPr>
          <p:cNvPr id="3" name="Content Placeholder 2">
            <a:extLst>
              <a:ext uri="{FF2B5EF4-FFF2-40B4-BE49-F238E27FC236}">
                <a16:creationId xmlns:a16="http://schemas.microsoft.com/office/drawing/2014/main" id="{16B5EAF0-9DEA-1074-8CFC-256BAA366A74}"/>
              </a:ext>
            </a:extLst>
          </p:cNvPr>
          <p:cNvSpPr>
            <a:spLocks noGrp="1"/>
          </p:cNvSpPr>
          <p:nvPr>
            <p:ph sz="quarter" idx="10"/>
          </p:nvPr>
        </p:nvSpPr>
        <p:spPr/>
        <p:txBody>
          <a:bodyPr/>
          <a:lstStyle/>
          <a:p>
            <a:pPr>
              <a:buFont typeface="Arial" charset="0"/>
              <a:buNone/>
              <a:defRPr/>
            </a:pPr>
            <a:r>
              <a:rPr lang="en-US" dirty="0"/>
              <a:t>Tuckman’s theory of team evolution</a:t>
            </a:r>
          </a:p>
        </p:txBody>
      </p:sp>
      <p:sp>
        <p:nvSpPr>
          <p:cNvPr id="4" name="Date Placeholder 3">
            <a:extLst>
              <a:ext uri="{FF2B5EF4-FFF2-40B4-BE49-F238E27FC236}">
                <a16:creationId xmlns:a16="http://schemas.microsoft.com/office/drawing/2014/main" id="{FC1B608E-BBA0-AE0D-3A3E-D5804378393C}"/>
              </a:ext>
            </a:extLst>
          </p:cNvPr>
          <p:cNvSpPr>
            <a:spLocks noGrp="1"/>
          </p:cNvSpPr>
          <p:nvPr>
            <p:ph type="dt" sz="quarter" idx="11"/>
          </p:nvPr>
        </p:nvSpPr>
        <p:spPr/>
        <p:txBody>
          <a:bodyPr/>
          <a:lstStyle/>
          <a:p>
            <a:pPr>
              <a:defRPr/>
            </a:pPr>
            <a:fld id="{CCDCCA5A-4BA8-7F4D-B398-D43F6357DD02}" type="datetime1">
              <a:rPr lang="en-US" smtClean="0"/>
              <a:t>8/7/24</a:t>
            </a:fld>
            <a:endParaRPr lang="en-US" dirty="0"/>
          </a:p>
        </p:txBody>
      </p:sp>
      <p:sp>
        <p:nvSpPr>
          <p:cNvPr id="5" name="Footer Placeholder 4">
            <a:extLst>
              <a:ext uri="{FF2B5EF4-FFF2-40B4-BE49-F238E27FC236}">
                <a16:creationId xmlns:a16="http://schemas.microsoft.com/office/drawing/2014/main" id="{F951FD61-DE58-857E-90CE-284C0CE5A92B}"/>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269F0401-B4C4-4A93-0CBF-EB2FAAA9168C}"/>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A96EF63-3A74-EC4E-93E7-B8E1D123AE4F}" type="slidenum">
              <a:rPr lang="en-US" altLang="en-US">
                <a:solidFill>
                  <a:srgbClr val="898989"/>
                </a:solidFill>
              </a:rPr>
              <a:pPr eaLnBrk="1" hangingPunct="1"/>
              <a:t>53</a:t>
            </a:fld>
            <a:endParaRPr lang="en-US" altLang="en-US">
              <a:solidFill>
                <a:srgbClr val="898989"/>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B9D4C6-021A-F7D8-41D4-16190B60ACBF}"/>
              </a:ext>
            </a:extLst>
          </p:cNvPr>
          <p:cNvSpPr>
            <a:spLocks noGrp="1"/>
          </p:cNvSpPr>
          <p:nvPr>
            <p:ph sz="quarter" idx="10"/>
          </p:nvPr>
        </p:nvSpPr>
        <p:spPr/>
        <p:txBody>
          <a:bodyPr/>
          <a:lstStyle/>
          <a:p>
            <a:pPr>
              <a:buFont typeface="Arial" charset="0"/>
              <a:buNone/>
              <a:defRPr/>
            </a:pPr>
            <a:r>
              <a:rPr lang="en-US" dirty="0"/>
              <a:t>Lencioni – the five dysfunctions of teams</a:t>
            </a:r>
          </a:p>
        </p:txBody>
      </p:sp>
      <p:sp>
        <p:nvSpPr>
          <p:cNvPr id="4" name="Date Placeholder 3">
            <a:extLst>
              <a:ext uri="{FF2B5EF4-FFF2-40B4-BE49-F238E27FC236}">
                <a16:creationId xmlns:a16="http://schemas.microsoft.com/office/drawing/2014/main" id="{E6077702-2D5F-8423-EB59-65AD1CB28382}"/>
              </a:ext>
            </a:extLst>
          </p:cNvPr>
          <p:cNvSpPr>
            <a:spLocks noGrp="1"/>
          </p:cNvSpPr>
          <p:nvPr>
            <p:ph type="dt" sz="quarter" idx="11"/>
          </p:nvPr>
        </p:nvSpPr>
        <p:spPr/>
        <p:txBody>
          <a:bodyPr/>
          <a:lstStyle/>
          <a:p>
            <a:pPr>
              <a:defRPr/>
            </a:pPr>
            <a:fld id="{9464C30E-45FA-0C4F-BF74-F88F49057426}" type="datetime1">
              <a:rPr lang="en-US" smtClean="0"/>
              <a:t>8/7/24</a:t>
            </a:fld>
            <a:endParaRPr lang="en-US" dirty="0"/>
          </a:p>
        </p:txBody>
      </p:sp>
      <p:sp>
        <p:nvSpPr>
          <p:cNvPr id="5" name="Footer Placeholder 4">
            <a:extLst>
              <a:ext uri="{FF2B5EF4-FFF2-40B4-BE49-F238E27FC236}">
                <a16:creationId xmlns:a16="http://schemas.microsoft.com/office/drawing/2014/main" id="{05CC1084-B1BD-11E0-7B85-D0AC768A35FF}"/>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276E4EB6-772D-6102-922D-958A285503AE}"/>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E7C3C85-BF73-B94F-ACAD-4FBBA96216D6}" type="slidenum">
              <a:rPr lang="en-US" altLang="en-US">
                <a:solidFill>
                  <a:srgbClr val="898989"/>
                </a:solidFill>
              </a:rPr>
              <a:pPr eaLnBrk="1" hangingPunct="1"/>
              <a:t>54</a:t>
            </a:fld>
            <a:endParaRPr lang="en-US" altLang="en-US">
              <a:solidFill>
                <a:srgbClr val="898989"/>
              </a:solidFill>
            </a:endParaRPr>
          </a:p>
        </p:txBody>
      </p:sp>
      <p:pic>
        <p:nvPicPr>
          <p:cNvPr id="41990" name="Picture 6">
            <a:extLst>
              <a:ext uri="{FF2B5EF4-FFF2-40B4-BE49-F238E27FC236}">
                <a16:creationId xmlns:a16="http://schemas.microsoft.com/office/drawing/2014/main" id="{7EAAD62E-E501-541C-72DD-83E77B7440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752600"/>
            <a:ext cx="3830638" cy="279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Picture 7">
            <a:extLst>
              <a:ext uri="{FF2B5EF4-FFF2-40B4-BE49-F238E27FC236}">
                <a16:creationId xmlns:a16="http://schemas.microsoft.com/office/drawing/2014/main" id="{B83A0E28-EC1F-C356-77AC-B702098BB81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520825"/>
            <a:ext cx="4154488" cy="303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2" name="TextBox 8">
            <a:extLst>
              <a:ext uri="{FF2B5EF4-FFF2-40B4-BE49-F238E27FC236}">
                <a16:creationId xmlns:a16="http://schemas.microsoft.com/office/drawing/2014/main" id="{9CC27436-692F-C883-B24A-140455AF3B20}"/>
              </a:ext>
            </a:extLst>
          </p:cNvPr>
          <p:cNvSpPr txBox="1">
            <a:spLocks noChangeArrowheads="1"/>
          </p:cNvSpPr>
          <p:nvPr/>
        </p:nvSpPr>
        <p:spPr bwMode="auto">
          <a:xfrm>
            <a:off x="381000" y="4953000"/>
            <a:ext cx="38306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800"/>
              <a:t>Dysfunction team</a:t>
            </a:r>
          </a:p>
        </p:txBody>
      </p:sp>
      <p:sp>
        <p:nvSpPr>
          <p:cNvPr id="41993" name="TextBox 9">
            <a:extLst>
              <a:ext uri="{FF2B5EF4-FFF2-40B4-BE49-F238E27FC236}">
                <a16:creationId xmlns:a16="http://schemas.microsoft.com/office/drawing/2014/main" id="{0041F408-1906-C7EF-8900-B397C11AC4BF}"/>
              </a:ext>
            </a:extLst>
          </p:cNvPr>
          <p:cNvSpPr txBox="1">
            <a:spLocks noChangeArrowheads="1"/>
          </p:cNvSpPr>
          <p:nvPr/>
        </p:nvSpPr>
        <p:spPr bwMode="auto">
          <a:xfrm>
            <a:off x="4627563" y="4943475"/>
            <a:ext cx="38306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800"/>
              <a:t>Functional high performance team</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Content Placeholder 1">
            <a:extLst>
              <a:ext uri="{FF2B5EF4-FFF2-40B4-BE49-F238E27FC236}">
                <a16:creationId xmlns:a16="http://schemas.microsoft.com/office/drawing/2014/main" id="{6E5B2CE8-CFBA-9039-FF48-D550C1EE350F}"/>
              </a:ext>
            </a:extLst>
          </p:cNvPr>
          <p:cNvSpPr>
            <a:spLocks noGrp="1"/>
          </p:cNvSpPr>
          <p:nvPr>
            <p:ph idx="1"/>
          </p:nvPr>
        </p:nvSpPr>
        <p:spPr>
          <a:xfrm>
            <a:off x="304800" y="1493838"/>
            <a:ext cx="8229600" cy="4830762"/>
          </a:xfrm>
        </p:spPr>
        <p:txBody>
          <a:bodyPr/>
          <a:lstStyle/>
          <a:p>
            <a:pPr fontAlgn="base">
              <a:spcAft>
                <a:spcPct val="0"/>
              </a:spcAft>
              <a:buFont typeface="Arial" pitchFamily="34" charset="0"/>
              <a:buChar char="•"/>
            </a:pPr>
            <a:r>
              <a:rPr lang="en-US" altLang="en-US" b="1"/>
              <a:t>Adaptive leadership</a:t>
            </a:r>
            <a:r>
              <a:rPr lang="en-US" altLang="en-US"/>
              <a:t> A type of leadership that deals with changes and problem solving</a:t>
            </a:r>
          </a:p>
          <a:p>
            <a:pPr fontAlgn="base">
              <a:spcAft>
                <a:spcPct val="0"/>
              </a:spcAft>
              <a:buFont typeface="Arial" pitchFamily="34" charset="0"/>
              <a:buChar char="•"/>
            </a:pPr>
            <a:r>
              <a:rPr lang="en-US" altLang="en-US"/>
              <a:t>C</a:t>
            </a:r>
            <a:r>
              <a:rPr lang="en-US" altLang="en-US" b="1"/>
              <a:t>ollaboration</a:t>
            </a:r>
            <a:r>
              <a:rPr lang="en-US" altLang="en-US"/>
              <a:t> The action of working with someone to produce something</a:t>
            </a:r>
          </a:p>
          <a:p>
            <a:pPr fontAlgn="base">
              <a:spcAft>
                <a:spcPct val="0"/>
              </a:spcAft>
              <a:buFont typeface="Arial" pitchFamily="34" charset="0"/>
              <a:buChar char="•"/>
            </a:pPr>
            <a:r>
              <a:rPr lang="en-US" altLang="en-US" b="1"/>
              <a:t>Conflict resolution</a:t>
            </a:r>
            <a:r>
              <a:rPr lang="en-US" altLang="en-US"/>
              <a:t> Method(s) to solve conflicts</a:t>
            </a:r>
          </a:p>
          <a:p>
            <a:pPr fontAlgn="base">
              <a:spcAft>
                <a:spcPct val="0"/>
              </a:spcAft>
              <a:buFont typeface="Arial" pitchFamily="34" charset="0"/>
              <a:buChar char="•"/>
            </a:pPr>
            <a:r>
              <a:rPr lang="en-US" altLang="en-US" b="1"/>
              <a:t>Emotional intelligence</a:t>
            </a:r>
            <a:r>
              <a:rPr lang="en-US" altLang="en-US"/>
              <a:t> Focused on people and forging strong and supportive relationships</a:t>
            </a:r>
          </a:p>
          <a:p>
            <a:pPr fontAlgn="base">
              <a:spcAft>
                <a:spcPct val="0"/>
              </a:spcAft>
              <a:buFont typeface="Arial" pitchFamily="34" charset="0"/>
              <a:buChar char="•"/>
            </a:pPr>
            <a:r>
              <a:rPr lang="en-US" altLang="en-US" b="1"/>
              <a:t>Negotiation</a:t>
            </a:r>
            <a:r>
              <a:rPr lang="en-US" altLang="en-US"/>
              <a:t> Process of reaching the best results</a:t>
            </a:r>
          </a:p>
          <a:p>
            <a:pPr fontAlgn="base">
              <a:spcAft>
                <a:spcPct val="0"/>
              </a:spcAft>
              <a:buFont typeface="Arial" pitchFamily="34" charset="0"/>
              <a:buChar char="•"/>
            </a:pPr>
            <a:r>
              <a:rPr lang="en-US" altLang="en-US" b="1"/>
              <a:t>Servant leadership</a:t>
            </a:r>
            <a:r>
              <a:rPr lang="en-US" altLang="en-US"/>
              <a:t> A philosophy and set of practices that enriches the lives of individuals, builds better organizations and, ultimately, creates a more just and caring world</a:t>
            </a:r>
          </a:p>
          <a:p>
            <a:pPr fontAlgn="base">
              <a:spcAft>
                <a:spcPct val="0"/>
              </a:spcAft>
            </a:pPr>
            <a:br>
              <a:rPr lang="en-US" altLang="en-US"/>
            </a:br>
            <a:endParaRPr lang="en-US" altLang="en-US"/>
          </a:p>
        </p:txBody>
      </p:sp>
      <p:sp>
        <p:nvSpPr>
          <p:cNvPr id="3" name="Content Placeholder 2">
            <a:extLst>
              <a:ext uri="{FF2B5EF4-FFF2-40B4-BE49-F238E27FC236}">
                <a16:creationId xmlns:a16="http://schemas.microsoft.com/office/drawing/2014/main" id="{F5FCA314-6EA0-B0E9-8854-597AEA5B6110}"/>
              </a:ext>
            </a:extLst>
          </p:cNvPr>
          <p:cNvSpPr>
            <a:spLocks noGrp="1"/>
          </p:cNvSpPr>
          <p:nvPr>
            <p:ph sz="quarter" idx="10"/>
          </p:nvPr>
        </p:nvSpPr>
        <p:spPr/>
        <p:txBody>
          <a:bodyPr/>
          <a:lstStyle/>
          <a:p>
            <a:pPr>
              <a:buFont typeface="Arial" charset="0"/>
              <a:buNone/>
              <a:defRPr/>
            </a:pPr>
            <a:r>
              <a:rPr lang="en-US" dirty="0"/>
              <a:t>Interpersonal Skills – Key terms</a:t>
            </a:r>
          </a:p>
        </p:txBody>
      </p:sp>
      <p:sp>
        <p:nvSpPr>
          <p:cNvPr id="4" name="Date Placeholder 3">
            <a:extLst>
              <a:ext uri="{FF2B5EF4-FFF2-40B4-BE49-F238E27FC236}">
                <a16:creationId xmlns:a16="http://schemas.microsoft.com/office/drawing/2014/main" id="{DAD5D34B-5C32-670A-9FA8-33D1223AFA88}"/>
              </a:ext>
            </a:extLst>
          </p:cNvPr>
          <p:cNvSpPr>
            <a:spLocks noGrp="1"/>
          </p:cNvSpPr>
          <p:nvPr>
            <p:ph type="dt" sz="quarter" idx="11"/>
          </p:nvPr>
        </p:nvSpPr>
        <p:spPr/>
        <p:txBody>
          <a:bodyPr/>
          <a:lstStyle/>
          <a:p>
            <a:pPr>
              <a:defRPr/>
            </a:pPr>
            <a:fld id="{2B1C5877-0DA4-8D47-8F08-1CCE6A83085A}" type="datetime1">
              <a:rPr lang="en-US" smtClean="0"/>
              <a:t>8/7/24</a:t>
            </a:fld>
            <a:endParaRPr lang="en-US" dirty="0"/>
          </a:p>
        </p:txBody>
      </p:sp>
      <p:sp>
        <p:nvSpPr>
          <p:cNvPr id="5" name="Footer Placeholder 4">
            <a:extLst>
              <a:ext uri="{FF2B5EF4-FFF2-40B4-BE49-F238E27FC236}">
                <a16:creationId xmlns:a16="http://schemas.microsoft.com/office/drawing/2014/main" id="{86184657-55AC-02A2-C07C-3F8062B2C35D}"/>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67CB9789-089F-5FEF-A2F5-3F0412F3CCBF}"/>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0AD4A1F-767B-CA44-8571-E6D06B595FD1}" type="slidenum">
              <a:rPr lang="en-US" altLang="en-US">
                <a:solidFill>
                  <a:srgbClr val="898989"/>
                </a:solidFill>
              </a:rPr>
              <a:pPr eaLnBrk="1" hangingPunct="1"/>
              <a:t>55</a:t>
            </a:fld>
            <a:endParaRPr lang="en-US" altLang="en-US">
              <a:solidFill>
                <a:srgbClr val="898989"/>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Content Placeholder 1">
            <a:extLst>
              <a:ext uri="{FF2B5EF4-FFF2-40B4-BE49-F238E27FC236}">
                <a16:creationId xmlns:a16="http://schemas.microsoft.com/office/drawing/2014/main" id="{B36DD5BC-80E6-6AF0-9A62-D7C6B5AD3097}"/>
              </a:ext>
            </a:extLst>
          </p:cNvPr>
          <p:cNvSpPr>
            <a:spLocks noGrp="1"/>
          </p:cNvSpPr>
          <p:nvPr>
            <p:ph idx="1"/>
          </p:nvPr>
        </p:nvSpPr>
        <p:spPr>
          <a:xfrm>
            <a:off x="152400" y="1493838"/>
            <a:ext cx="8610600" cy="4983162"/>
          </a:xfrm>
        </p:spPr>
        <p:txBody>
          <a:bodyPr/>
          <a:lstStyle/>
          <a:p>
            <a:pPr fontAlgn="base">
              <a:spcAft>
                <a:spcPct val="0"/>
              </a:spcAft>
              <a:buFont typeface="Arial" pitchFamily="34" charset="0"/>
              <a:buChar char="•"/>
            </a:pPr>
            <a:r>
              <a:rPr lang="en-US" altLang="en-US" sz="2000" dirty="0"/>
              <a:t>Emotional intelligence, in an Agile team, provides the team with the tools to </a:t>
            </a:r>
            <a:r>
              <a:rPr lang="en-US" altLang="en-US" sz="2000" b="1" dirty="0"/>
              <a:t>make things work and the ability to perform well</a:t>
            </a:r>
            <a:r>
              <a:rPr lang="en-US" altLang="en-US" sz="2000" dirty="0"/>
              <a:t>.</a:t>
            </a:r>
          </a:p>
        </p:txBody>
      </p:sp>
      <p:sp>
        <p:nvSpPr>
          <p:cNvPr id="3" name="Content Placeholder 2">
            <a:extLst>
              <a:ext uri="{FF2B5EF4-FFF2-40B4-BE49-F238E27FC236}">
                <a16:creationId xmlns:a16="http://schemas.microsoft.com/office/drawing/2014/main" id="{1AEF861D-66DA-63D5-C70F-675A642E6FD8}"/>
              </a:ext>
            </a:extLst>
          </p:cNvPr>
          <p:cNvSpPr>
            <a:spLocks noGrp="1"/>
          </p:cNvSpPr>
          <p:nvPr>
            <p:ph sz="quarter" idx="10"/>
          </p:nvPr>
        </p:nvSpPr>
        <p:spPr/>
        <p:txBody>
          <a:bodyPr/>
          <a:lstStyle/>
          <a:p>
            <a:pPr>
              <a:buFont typeface="Arial" charset="0"/>
              <a:buNone/>
              <a:defRPr/>
            </a:pPr>
            <a:r>
              <a:rPr lang="en-US" dirty="0"/>
              <a:t>Emotional Intelligence</a:t>
            </a:r>
          </a:p>
        </p:txBody>
      </p:sp>
      <p:sp>
        <p:nvSpPr>
          <p:cNvPr id="4" name="Date Placeholder 3">
            <a:extLst>
              <a:ext uri="{FF2B5EF4-FFF2-40B4-BE49-F238E27FC236}">
                <a16:creationId xmlns:a16="http://schemas.microsoft.com/office/drawing/2014/main" id="{306C3DD9-FCD2-9B69-0ED8-40C80E82A94C}"/>
              </a:ext>
            </a:extLst>
          </p:cNvPr>
          <p:cNvSpPr>
            <a:spLocks noGrp="1"/>
          </p:cNvSpPr>
          <p:nvPr>
            <p:ph type="dt" sz="quarter" idx="11"/>
          </p:nvPr>
        </p:nvSpPr>
        <p:spPr/>
        <p:txBody>
          <a:bodyPr/>
          <a:lstStyle/>
          <a:p>
            <a:pPr>
              <a:defRPr/>
            </a:pPr>
            <a:fld id="{7B9F3967-33FE-5247-BA1B-F424C0ECD2DB}" type="datetime1">
              <a:rPr lang="en-US" smtClean="0"/>
              <a:t>8/7/24</a:t>
            </a:fld>
            <a:endParaRPr lang="en-US" dirty="0"/>
          </a:p>
        </p:txBody>
      </p:sp>
      <p:sp>
        <p:nvSpPr>
          <p:cNvPr id="5" name="Footer Placeholder 4">
            <a:extLst>
              <a:ext uri="{FF2B5EF4-FFF2-40B4-BE49-F238E27FC236}">
                <a16:creationId xmlns:a16="http://schemas.microsoft.com/office/drawing/2014/main" id="{76C1B5F2-7FE4-73BE-26B0-E0116D124655}"/>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F91DB305-B1E7-B8F3-2DF7-19568AD478BC}"/>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272724B-BE87-C14B-A4CF-C565A5D1DD85}" type="slidenum">
              <a:rPr lang="en-US" altLang="en-US">
                <a:solidFill>
                  <a:srgbClr val="898989"/>
                </a:solidFill>
              </a:rPr>
              <a:pPr eaLnBrk="1" hangingPunct="1"/>
              <a:t>56</a:t>
            </a:fld>
            <a:endParaRPr lang="en-US" altLang="en-US">
              <a:solidFill>
                <a:srgbClr val="898989"/>
              </a:solidFill>
            </a:endParaRPr>
          </a:p>
        </p:txBody>
      </p:sp>
      <p:pic>
        <p:nvPicPr>
          <p:cNvPr id="44039" name="Picture 6">
            <a:extLst>
              <a:ext uri="{FF2B5EF4-FFF2-40B4-BE49-F238E27FC236}">
                <a16:creationId xmlns:a16="http://schemas.microsoft.com/office/drawing/2014/main" id="{89C9E5BB-E699-6AAB-831C-38C7E97009B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4313" y="2792413"/>
            <a:ext cx="5181600" cy="353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70D27198-BBD2-DB59-F619-835F4DE3ADB3}"/>
              </a:ext>
            </a:extLst>
          </p:cNvPr>
          <p:cNvSpPr/>
          <p:nvPr/>
        </p:nvSpPr>
        <p:spPr>
          <a:xfrm>
            <a:off x="938212" y="2362994"/>
            <a:ext cx="3519488" cy="369888"/>
          </a:xfrm>
          <a:prstGeom prst="rect">
            <a:avLst/>
          </a:prstGeom>
          <a:ln>
            <a:solidFill>
              <a:schemeClr val="accent1">
                <a:shade val="95000"/>
                <a:satMod val="105000"/>
              </a:schemeClr>
            </a:solidFill>
          </a:ln>
        </p:spPr>
        <p:txBody>
          <a:bodyPr wrap="none">
            <a:spAutoFit/>
          </a:bodyPr>
          <a:lstStyle/>
          <a:p>
            <a:pPr>
              <a:defRPr/>
            </a:pPr>
            <a:r>
              <a:rPr lang="en-US" dirty="0">
                <a:latin typeface="Arial" charset="0"/>
                <a:cs typeface="Arial" charset="0"/>
              </a:rPr>
              <a:t>Mixed Model by Daniel Goleman</a:t>
            </a:r>
          </a:p>
        </p:txBody>
      </p:sp>
      <p:sp>
        <p:nvSpPr>
          <p:cNvPr id="9" name="Rectangle 8">
            <a:extLst>
              <a:ext uri="{FF2B5EF4-FFF2-40B4-BE49-F238E27FC236}">
                <a16:creationId xmlns:a16="http://schemas.microsoft.com/office/drawing/2014/main" id="{C80C1EA9-5A4C-DA35-8E08-F5E205A3CE12}"/>
              </a:ext>
            </a:extLst>
          </p:cNvPr>
          <p:cNvSpPr/>
          <p:nvPr/>
        </p:nvSpPr>
        <p:spPr>
          <a:xfrm>
            <a:off x="5653088" y="3200400"/>
            <a:ext cx="3109912" cy="1754187"/>
          </a:xfrm>
          <a:prstGeom prst="rect">
            <a:avLst/>
          </a:prstGeom>
          <a:ln>
            <a:solidFill>
              <a:schemeClr val="accent1">
                <a:shade val="95000"/>
                <a:satMod val="105000"/>
              </a:schemeClr>
            </a:solidFill>
          </a:ln>
        </p:spPr>
        <p:txBody>
          <a:bodyPr>
            <a:spAutoFit/>
          </a:bodyPr>
          <a:lstStyle/>
          <a:p>
            <a:pPr marL="285750" indent="-285750">
              <a:buFont typeface="Arial" panose="020B0604020202020204" pitchFamily="34" charset="0"/>
              <a:buChar char="•"/>
              <a:defRPr/>
            </a:pPr>
            <a:r>
              <a:rPr lang="en-US" dirty="0">
                <a:latin typeface="Arial" charset="0"/>
                <a:cs typeface="Arial" charset="0"/>
              </a:rPr>
              <a:t>The higher the emotional intelligence of the Agile team, the greater are the chances for being successful in a people-oriented environment.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1">
            <a:extLst>
              <a:ext uri="{FF2B5EF4-FFF2-40B4-BE49-F238E27FC236}">
                <a16:creationId xmlns:a16="http://schemas.microsoft.com/office/drawing/2014/main" id="{6B560337-23F3-3CF6-9D1F-FFAB1203129D}"/>
              </a:ext>
            </a:extLst>
          </p:cNvPr>
          <p:cNvSpPr>
            <a:spLocks noGrp="1"/>
          </p:cNvSpPr>
          <p:nvPr>
            <p:ph idx="1"/>
          </p:nvPr>
        </p:nvSpPr>
        <p:spPr>
          <a:xfrm>
            <a:off x="304800" y="1493838"/>
            <a:ext cx="8229600" cy="4525962"/>
          </a:xfrm>
        </p:spPr>
        <p:txBody>
          <a:bodyPr/>
          <a:lstStyle/>
          <a:p>
            <a:pPr fontAlgn="base">
              <a:spcAft>
                <a:spcPct val="0"/>
              </a:spcAft>
              <a:buFont typeface="Arial" pitchFamily="34" charset="0"/>
              <a:buChar char="•"/>
            </a:pPr>
            <a:r>
              <a:rPr lang="en-US" altLang="en-US"/>
              <a:t>Provides a strong fundamental assessment of emotional intelligence in project managers and Agile team members</a:t>
            </a:r>
          </a:p>
        </p:txBody>
      </p:sp>
      <p:sp>
        <p:nvSpPr>
          <p:cNvPr id="3" name="Content Placeholder 2">
            <a:extLst>
              <a:ext uri="{FF2B5EF4-FFF2-40B4-BE49-F238E27FC236}">
                <a16:creationId xmlns:a16="http://schemas.microsoft.com/office/drawing/2014/main" id="{E1C04D1C-6B71-D9D5-2C3A-58E47E46BC80}"/>
              </a:ext>
            </a:extLst>
          </p:cNvPr>
          <p:cNvSpPr>
            <a:spLocks noGrp="1"/>
          </p:cNvSpPr>
          <p:nvPr>
            <p:ph sz="quarter" idx="10"/>
          </p:nvPr>
        </p:nvSpPr>
        <p:spPr/>
        <p:txBody>
          <a:bodyPr>
            <a:normAutofit fontScale="92500"/>
          </a:bodyPr>
          <a:lstStyle/>
          <a:p>
            <a:pPr>
              <a:buFont typeface="Arial" charset="0"/>
              <a:buNone/>
              <a:defRPr/>
            </a:pPr>
            <a:r>
              <a:rPr lang="en-US" dirty="0"/>
              <a:t>The Emotional Intelligence Skills Assessment (EISA) framework</a:t>
            </a:r>
          </a:p>
        </p:txBody>
      </p:sp>
      <p:sp>
        <p:nvSpPr>
          <p:cNvPr id="4" name="Date Placeholder 3">
            <a:extLst>
              <a:ext uri="{FF2B5EF4-FFF2-40B4-BE49-F238E27FC236}">
                <a16:creationId xmlns:a16="http://schemas.microsoft.com/office/drawing/2014/main" id="{E16E145E-C512-3F0A-8D3B-8766212E8D8D}"/>
              </a:ext>
            </a:extLst>
          </p:cNvPr>
          <p:cNvSpPr>
            <a:spLocks noGrp="1"/>
          </p:cNvSpPr>
          <p:nvPr>
            <p:ph type="dt" sz="quarter" idx="11"/>
          </p:nvPr>
        </p:nvSpPr>
        <p:spPr/>
        <p:txBody>
          <a:bodyPr/>
          <a:lstStyle/>
          <a:p>
            <a:pPr>
              <a:defRPr/>
            </a:pPr>
            <a:fld id="{BAB142E9-EA29-D74E-ACE3-0C7622088034}" type="datetime1">
              <a:rPr lang="en-US" smtClean="0"/>
              <a:t>8/7/24</a:t>
            </a:fld>
            <a:endParaRPr lang="en-US" dirty="0"/>
          </a:p>
        </p:txBody>
      </p:sp>
      <p:sp>
        <p:nvSpPr>
          <p:cNvPr id="5" name="Footer Placeholder 4">
            <a:extLst>
              <a:ext uri="{FF2B5EF4-FFF2-40B4-BE49-F238E27FC236}">
                <a16:creationId xmlns:a16="http://schemas.microsoft.com/office/drawing/2014/main" id="{23DF09D0-421A-A047-0E08-3A0AB0099B5C}"/>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7C63BD5F-7159-20B5-1BEF-2797B7B4D754}"/>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E452DDA-B9E9-7748-98A7-69991B69D0AD}" type="slidenum">
              <a:rPr lang="en-US" altLang="en-US">
                <a:solidFill>
                  <a:srgbClr val="898989"/>
                </a:solidFill>
              </a:rPr>
              <a:pPr eaLnBrk="1" hangingPunct="1"/>
              <a:t>57</a:t>
            </a:fld>
            <a:endParaRPr lang="en-US" altLang="en-US">
              <a:solidFill>
                <a:srgbClr val="898989"/>
              </a:solidFill>
            </a:endParaRPr>
          </a:p>
        </p:txBody>
      </p:sp>
      <p:pic>
        <p:nvPicPr>
          <p:cNvPr id="45063" name="Picture 6">
            <a:extLst>
              <a:ext uri="{FF2B5EF4-FFF2-40B4-BE49-F238E27FC236}">
                <a16:creationId xmlns:a16="http://schemas.microsoft.com/office/drawing/2014/main" id="{42032241-7B2E-83F5-CDFF-B58CB61712C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971800"/>
            <a:ext cx="7559675"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Content Placeholder 1">
            <a:extLst>
              <a:ext uri="{FF2B5EF4-FFF2-40B4-BE49-F238E27FC236}">
                <a16:creationId xmlns:a16="http://schemas.microsoft.com/office/drawing/2014/main" id="{14C3103D-F677-F773-6E17-F9E51F302D04}"/>
              </a:ext>
            </a:extLst>
          </p:cNvPr>
          <p:cNvSpPr>
            <a:spLocks noGrp="1"/>
          </p:cNvSpPr>
          <p:nvPr>
            <p:ph idx="1"/>
          </p:nvPr>
        </p:nvSpPr>
        <p:spPr>
          <a:xfrm>
            <a:off x="304800" y="1493838"/>
            <a:ext cx="8229600" cy="4754562"/>
          </a:xfrm>
        </p:spPr>
        <p:txBody>
          <a:bodyPr/>
          <a:lstStyle/>
          <a:p>
            <a:pPr fontAlgn="base">
              <a:spcAft>
                <a:spcPct val="0"/>
              </a:spcAft>
              <a:buFont typeface="Arial" pitchFamily="34" charset="0"/>
              <a:buChar char="•"/>
            </a:pPr>
            <a:r>
              <a:rPr lang="en-US" altLang="en-US"/>
              <a:t>Why do we collaborate and what factors contribute to effective collaborations?</a:t>
            </a:r>
          </a:p>
          <a:p>
            <a:pPr lvl="1" fontAlgn="base">
              <a:spcAft>
                <a:spcPct val="0"/>
              </a:spcAft>
              <a:buFont typeface="Arial" pitchFamily="34" charset="0"/>
              <a:buChar char="•"/>
            </a:pPr>
            <a:r>
              <a:rPr lang="en-US" altLang="en-US" b="1"/>
              <a:t>We collaborate in order to deliver software (deliverables)</a:t>
            </a:r>
          </a:p>
          <a:p>
            <a:pPr lvl="1" fontAlgn="base">
              <a:spcAft>
                <a:spcPct val="0"/>
              </a:spcAft>
              <a:buFont typeface="Arial" pitchFamily="34" charset="0"/>
              <a:buChar char="•"/>
            </a:pPr>
            <a:r>
              <a:rPr lang="en-US" altLang="en-US" b="1"/>
              <a:t>To foster progress by making decisions (decisions)</a:t>
            </a:r>
          </a:p>
          <a:p>
            <a:pPr lvl="1" fontAlgn="base">
              <a:spcAft>
                <a:spcPct val="0"/>
              </a:spcAft>
              <a:buFont typeface="Arial" pitchFamily="34" charset="0"/>
              <a:buChar char="•"/>
            </a:pPr>
            <a:r>
              <a:rPr lang="en-US" altLang="en-US" b="1"/>
              <a:t>To learn (knowledge). </a:t>
            </a:r>
          </a:p>
          <a:p>
            <a:pPr fontAlgn="base">
              <a:spcAft>
                <a:spcPct val="0"/>
              </a:spcAft>
              <a:buFont typeface="Arial" pitchFamily="34" charset="0"/>
              <a:buChar char="•"/>
            </a:pPr>
            <a:r>
              <a:rPr lang="en-US" altLang="en-US"/>
              <a:t>Cockburn and Highsmith (2002) identified collaboration as a combination :</a:t>
            </a:r>
          </a:p>
          <a:p>
            <a:pPr lvl="1" fontAlgn="base">
              <a:spcAft>
                <a:spcPct val="0"/>
              </a:spcAft>
              <a:buFont typeface="Arial" pitchFamily="34" charset="0"/>
              <a:buChar char="•"/>
            </a:pPr>
            <a:r>
              <a:rPr lang="en-US" altLang="en-US" b="1"/>
              <a:t>Interpersonal (trust, participation, commitment, respect)</a:t>
            </a:r>
          </a:p>
          <a:p>
            <a:pPr lvl="1" fontAlgn="base">
              <a:spcAft>
                <a:spcPct val="0"/>
              </a:spcAft>
              <a:buFont typeface="Arial" pitchFamily="34" charset="0"/>
              <a:buChar char="•"/>
            </a:pPr>
            <a:r>
              <a:rPr lang="en-US" altLang="en-US" b="1"/>
              <a:t>Cultural (values and principles)</a:t>
            </a:r>
          </a:p>
          <a:p>
            <a:pPr lvl="1" fontAlgn="base">
              <a:spcAft>
                <a:spcPct val="0"/>
              </a:spcAft>
              <a:buFont typeface="Arial" pitchFamily="34" charset="0"/>
              <a:buChar char="•"/>
            </a:pPr>
            <a:r>
              <a:rPr lang="en-US" altLang="en-US" b="1"/>
              <a:t>Structural (organization, technology, and practices) values</a:t>
            </a:r>
            <a:r>
              <a:rPr lang="en-US" altLang="en-US"/>
              <a:t>. </a:t>
            </a:r>
          </a:p>
          <a:p>
            <a:pPr fontAlgn="base">
              <a:spcAft>
                <a:spcPct val="0"/>
              </a:spcAft>
              <a:buFont typeface="Arial" pitchFamily="34" charset="0"/>
              <a:buChar char="•"/>
            </a:pPr>
            <a:r>
              <a:rPr lang="en-US" altLang="en-US"/>
              <a:t>Agile practices encourage collaboration and coordination through:</a:t>
            </a:r>
          </a:p>
          <a:p>
            <a:pPr lvl="1" fontAlgn="base">
              <a:spcAft>
                <a:spcPct val="0"/>
              </a:spcAft>
              <a:buFont typeface="Arial" pitchFamily="34" charset="0"/>
              <a:buChar char="•"/>
            </a:pPr>
            <a:r>
              <a:rPr lang="en-US" altLang="en-US"/>
              <a:t>Daily stand-up meetings,  Daily interaction with the product team, Stakeholder coordination</a:t>
            </a:r>
          </a:p>
        </p:txBody>
      </p:sp>
      <p:sp>
        <p:nvSpPr>
          <p:cNvPr id="3" name="Content Placeholder 2">
            <a:extLst>
              <a:ext uri="{FF2B5EF4-FFF2-40B4-BE49-F238E27FC236}">
                <a16:creationId xmlns:a16="http://schemas.microsoft.com/office/drawing/2014/main" id="{6E8609B2-CA22-CB19-0A14-C24E97DF659A}"/>
              </a:ext>
            </a:extLst>
          </p:cNvPr>
          <p:cNvSpPr>
            <a:spLocks noGrp="1"/>
          </p:cNvSpPr>
          <p:nvPr>
            <p:ph sz="quarter" idx="10"/>
          </p:nvPr>
        </p:nvSpPr>
        <p:spPr/>
        <p:txBody>
          <a:bodyPr/>
          <a:lstStyle/>
          <a:p>
            <a:pPr>
              <a:buFont typeface="Arial" charset="0"/>
              <a:buNone/>
              <a:defRPr/>
            </a:pPr>
            <a:r>
              <a:rPr lang="en-US" dirty="0"/>
              <a:t>Collaboration</a:t>
            </a:r>
          </a:p>
        </p:txBody>
      </p:sp>
      <p:sp>
        <p:nvSpPr>
          <p:cNvPr id="4" name="Date Placeholder 3">
            <a:extLst>
              <a:ext uri="{FF2B5EF4-FFF2-40B4-BE49-F238E27FC236}">
                <a16:creationId xmlns:a16="http://schemas.microsoft.com/office/drawing/2014/main" id="{830EC9BA-A711-B430-CCB1-E5819862495C}"/>
              </a:ext>
            </a:extLst>
          </p:cNvPr>
          <p:cNvSpPr>
            <a:spLocks noGrp="1"/>
          </p:cNvSpPr>
          <p:nvPr>
            <p:ph type="dt" sz="quarter" idx="11"/>
          </p:nvPr>
        </p:nvSpPr>
        <p:spPr/>
        <p:txBody>
          <a:bodyPr/>
          <a:lstStyle/>
          <a:p>
            <a:pPr>
              <a:defRPr/>
            </a:pPr>
            <a:fld id="{2D07100A-2496-8441-B868-34FF771F8B02}" type="datetime1">
              <a:rPr lang="en-US" smtClean="0"/>
              <a:t>8/7/24</a:t>
            </a:fld>
            <a:endParaRPr lang="en-US" dirty="0"/>
          </a:p>
        </p:txBody>
      </p:sp>
      <p:sp>
        <p:nvSpPr>
          <p:cNvPr id="5" name="Footer Placeholder 4">
            <a:extLst>
              <a:ext uri="{FF2B5EF4-FFF2-40B4-BE49-F238E27FC236}">
                <a16:creationId xmlns:a16="http://schemas.microsoft.com/office/drawing/2014/main" id="{B7E453CC-B0F0-1B4C-C921-12994FE244BF}"/>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02DAE6D2-C994-6266-0060-6F274FF756EA}"/>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8CACF98-F1EC-044B-899B-3B19B4D43EBC}" type="slidenum">
              <a:rPr lang="en-US" altLang="en-US">
                <a:solidFill>
                  <a:srgbClr val="898989"/>
                </a:solidFill>
              </a:rPr>
              <a:pPr eaLnBrk="1" hangingPunct="1"/>
              <a:t>58</a:t>
            </a:fld>
            <a:endParaRPr lang="en-US" altLang="en-US">
              <a:solidFill>
                <a:srgbClr val="898989"/>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Content Placeholder 1">
            <a:extLst>
              <a:ext uri="{FF2B5EF4-FFF2-40B4-BE49-F238E27FC236}">
                <a16:creationId xmlns:a16="http://schemas.microsoft.com/office/drawing/2014/main" id="{A428CA02-B879-1C1E-265B-9B0E0805BD1E}"/>
              </a:ext>
            </a:extLst>
          </p:cNvPr>
          <p:cNvSpPr>
            <a:spLocks noGrp="1"/>
          </p:cNvSpPr>
          <p:nvPr>
            <p:ph idx="1"/>
          </p:nvPr>
        </p:nvSpPr>
        <p:spPr>
          <a:xfrm>
            <a:off x="304800" y="1493838"/>
            <a:ext cx="8229600" cy="4906962"/>
          </a:xfrm>
        </p:spPr>
        <p:txBody>
          <a:bodyPr/>
          <a:lstStyle/>
          <a:p>
            <a:pPr fontAlgn="base">
              <a:spcAft>
                <a:spcPct val="0"/>
              </a:spcAft>
              <a:buFont typeface="Arial" pitchFamily="34" charset="0"/>
              <a:buChar char="•"/>
            </a:pPr>
            <a:r>
              <a:rPr lang="en-US" altLang="en-US" sz="2000"/>
              <a:t>Adaptive leadership that deals with changes and problem-solving. </a:t>
            </a:r>
          </a:p>
          <a:p>
            <a:pPr fontAlgn="base">
              <a:spcAft>
                <a:spcPct val="0"/>
              </a:spcAft>
              <a:buFont typeface="Arial" pitchFamily="34" charset="0"/>
              <a:buChar char="•"/>
            </a:pPr>
            <a:r>
              <a:rPr lang="en-US" altLang="en-US" sz="2000"/>
              <a:t>Adaptive leadership focuses on team management from building self-organized teams for developing servant leadership style.</a:t>
            </a:r>
          </a:p>
          <a:p>
            <a:pPr fontAlgn="base">
              <a:spcAft>
                <a:spcPct val="0"/>
              </a:spcAft>
              <a:buFont typeface="Arial" pitchFamily="34" charset="0"/>
              <a:buChar char="•"/>
            </a:pPr>
            <a:r>
              <a:rPr lang="en-US" altLang="en-US" sz="2000"/>
              <a:t>Adaptive work, such as that embodied by Agile, requires adaptive leadership. Different situations call for different responses, there is a technical or routine response, and there is also an adaptive response</a:t>
            </a:r>
          </a:p>
        </p:txBody>
      </p:sp>
      <p:sp>
        <p:nvSpPr>
          <p:cNvPr id="3" name="Content Placeholder 2">
            <a:extLst>
              <a:ext uri="{FF2B5EF4-FFF2-40B4-BE49-F238E27FC236}">
                <a16:creationId xmlns:a16="http://schemas.microsoft.com/office/drawing/2014/main" id="{47141073-B5CE-FA07-59C1-22B9AF5CD31E}"/>
              </a:ext>
            </a:extLst>
          </p:cNvPr>
          <p:cNvSpPr>
            <a:spLocks noGrp="1"/>
          </p:cNvSpPr>
          <p:nvPr>
            <p:ph sz="quarter" idx="10"/>
          </p:nvPr>
        </p:nvSpPr>
        <p:spPr/>
        <p:txBody>
          <a:bodyPr/>
          <a:lstStyle/>
          <a:p>
            <a:pPr>
              <a:buFont typeface="Arial" charset="0"/>
              <a:buNone/>
              <a:defRPr/>
            </a:pPr>
            <a:r>
              <a:rPr lang="en-US" dirty="0"/>
              <a:t>Adaptive Leadership</a:t>
            </a:r>
          </a:p>
        </p:txBody>
      </p:sp>
      <p:sp>
        <p:nvSpPr>
          <p:cNvPr id="4" name="Date Placeholder 3">
            <a:extLst>
              <a:ext uri="{FF2B5EF4-FFF2-40B4-BE49-F238E27FC236}">
                <a16:creationId xmlns:a16="http://schemas.microsoft.com/office/drawing/2014/main" id="{08FDECE2-A39E-7B04-F6A5-ABC9E582D468}"/>
              </a:ext>
            </a:extLst>
          </p:cNvPr>
          <p:cNvSpPr>
            <a:spLocks noGrp="1"/>
          </p:cNvSpPr>
          <p:nvPr>
            <p:ph type="dt" sz="quarter" idx="11"/>
          </p:nvPr>
        </p:nvSpPr>
        <p:spPr/>
        <p:txBody>
          <a:bodyPr/>
          <a:lstStyle/>
          <a:p>
            <a:pPr>
              <a:defRPr/>
            </a:pPr>
            <a:fld id="{8CB3D4E8-566E-6246-ACC9-826B814DF139}" type="datetime1">
              <a:rPr lang="en-US" smtClean="0"/>
              <a:t>8/7/24</a:t>
            </a:fld>
            <a:endParaRPr lang="en-US" dirty="0"/>
          </a:p>
        </p:txBody>
      </p:sp>
      <p:sp>
        <p:nvSpPr>
          <p:cNvPr id="5" name="Footer Placeholder 4">
            <a:extLst>
              <a:ext uri="{FF2B5EF4-FFF2-40B4-BE49-F238E27FC236}">
                <a16:creationId xmlns:a16="http://schemas.microsoft.com/office/drawing/2014/main" id="{A691AEB9-6C5A-187F-D287-E1CE50D496EE}"/>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36CA61B4-F2C6-8AF5-78A9-1E03E3B29C95}"/>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6CB2FCC-D21F-1E40-9DF3-BC31EC63C867}" type="slidenum">
              <a:rPr lang="en-US" altLang="en-US">
                <a:solidFill>
                  <a:srgbClr val="898989"/>
                </a:solidFill>
              </a:rPr>
              <a:pPr eaLnBrk="1" hangingPunct="1"/>
              <a:t>59</a:t>
            </a:fld>
            <a:endParaRPr lang="en-US" altLang="en-US">
              <a:solidFill>
                <a:srgbClr val="898989"/>
              </a:solidFill>
            </a:endParaRPr>
          </a:p>
        </p:txBody>
      </p:sp>
      <p:pic>
        <p:nvPicPr>
          <p:cNvPr id="47111" name="Picture 6">
            <a:extLst>
              <a:ext uri="{FF2B5EF4-FFF2-40B4-BE49-F238E27FC236}">
                <a16:creationId xmlns:a16="http://schemas.microsoft.com/office/drawing/2014/main" id="{7CFA3C3B-6289-3589-55AC-D8099F76F64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3886200"/>
            <a:ext cx="5641975"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99B489-590A-C568-C3E8-6D60C6764B6E}"/>
              </a:ext>
            </a:extLst>
          </p:cNvPr>
          <p:cNvSpPr>
            <a:spLocks noGrp="1"/>
          </p:cNvSpPr>
          <p:nvPr>
            <p:ph sz="quarter" idx="10"/>
          </p:nvPr>
        </p:nvSpPr>
        <p:spPr/>
        <p:txBody>
          <a:bodyPr/>
          <a:lstStyle/>
          <a:p>
            <a:pPr>
              <a:buFont typeface="Arial" charset="0"/>
              <a:buNone/>
              <a:defRPr/>
            </a:pPr>
            <a:r>
              <a:rPr lang="en-US" dirty="0"/>
              <a:t>The Key Contributors</a:t>
            </a:r>
          </a:p>
        </p:txBody>
      </p:sp>
      <p:sp>
        <p:nvSpPr>
          <p:cNvPr id="4" name="Date Placeholder 3">
            <a:extLst>
              <a:ext uri="{FF2B5EF4-FFF2-40B4-BE49-F238E27FC236}">
                <a16:creationId xmlns:a16="http://schemas.microsoft.com/office/drawing/2014/main" id="{59ECEE42-A152-C795-4171-B547531BB106}"/>
              </a:ext>
            </a:extLst>
          </p:cNvPr>
          <p:cNvSpPr>
            <a:spLocks noGrp="1"/>
          </p:cNvSpPr>
          <p:nvPr>
            <p:ph type="dt" sz="quarter" idx="11"/>
          </p:nvPr>
        </p:nvSpPr>
        <p:spPr/>
        <p:txBody>
          <a:bodyPr/>
          <a:lstStyle/>
          <a:p>
            <a:pPr>
              <a:defRPr/>
            </a:pPr>
            <a:fld id="{FFE96A76-E57B-B54F-B516-D0BB2E1F6214}" type="datetime1">
              <a:rPr lang="en-US" smtClean="0"/>
              <a:t>8/7/24</a:t>
            </a:fld>
            <a:endParaRPr lang="en-US" dirty="0"/>
          </a:p>
        </p:txBody>
      </p:sp>
      <p:sp>
        <p:nvSpPr>
          <p:cNvPr id="5" name="Footer Placeholder 4">
            <a:extLst>
              <a:ext uri="{FF2B5EF4-FFF2-40B4-BE49-F238E27FC236}">
                <a16:creationId xmlns:a16="http://schemas.microsoft.com/office/drawing/2014/main" id="{6A14D3DA-709D-0799-5719-04D7C3B14917}"/>
              </a:ext>
            </a:extLst>
          </p:cNvPr>
          <p:cNvSpPr>
            <a:spLocks noGrp="1"/>
          </p:cNvSpPr>
          <p:nvPr>
            <p:ph type="ftr" sz="quarter" idx="12"/>
          </p:nvPr>
        </p:nvSpPr>
        <p:spPr/>
        <p:txBody>
          <a:bodyPr/>
          <a:lstStyle/>
          <a:p>
            <a:pPr>
              <a:defRPr/>
            </a:pPr>
            <a:r>
              <a:rPr lang="en-US"/>
              <a:t>Se ZG 544 - Agile Software Process</a:t>
            </a:r>
            <a:endParaRPr lang="en-US" dirty="0"/>
          </a:p>
        </p:txBody>
      </p:sp>
      <p:sp>
        <p:nvSpPr>
          <p:cNvPr id="6" name="Slide Number Placeholder 5">
            <a:extLst>
              <a:ext uri="{FF2B5EF4-FFF2-40B4-BE49-F238E27FC236}">
                <a16:creationId xmlns:a16="http://schemas.microsoft.com/office/drawing/2014/main" id="{C1A5E855-D140-CD77-643E-86EA18D65B97}"/>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6BA733B-C74A-9749-A6A4-61B9A930BBD3}" type="slidenum">
              <a:rPr lang="en-US" altLang="en-US">
                <a:solidFill>
                  <a:srgbClr val="898989"/>
                </a:solidFill>
              </a:rPr>
              <a:pPr eaLnBrk="1" hangingPunct="1"/>
              <a:t>6</a:t>
            </a:fld>
            <a:endParaRPr lang="en-US" altLang="en-US">
              <a:solidFill>
                <a:srgbClr val="898989"/>
              </a:solidFill>
            </a:endParaRPr>
          </a:p>
        </p:txBody>
      </p:sp>
      <p:pic>
        <p:nvPicPr>
          <p:cNvPr id="19462" name="Content Placeholder 1">
            <a:extLst>
              <a:ext uri="{FF2B5EF4-FFF2-40B4-BE49-F238E27FC236}">
                <a16:creationId xmlns:a16="http://schemas.microsoft.com/office/drawing/2014/main" id="{B9B836D2-DDE8-2C75-44D5-7613D1F8DF8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960688" y="1524000"/>
            <a:ext cx="5864225" cy="4421188"/>
          </a:xfrm>
        </p:spPr>
      </p:pic>
      <p:sp>
        <p:nvSpPr>
          <p:cNvPr id="19463" name="Rectangle 7">
            <a:extLst>
              <a:ext uri="{FF2B5EF4-FFF2-40B4-BE49-F238E27FC236}">
                <a16:creationId xmlns:a16="http://schemas.microsoft.com/office/drawing/2014/main" id="{AD6A0016-49A2-2B85-D606-2BF8ECDEC6F4}"/>
              </a:ext>
            </a:extLst>
          </p:cNvPr>
          <p:cNvSpPr>
            <a:spLocks noChangeArrowheads="1"/>
          </p:cNvSpPr>
          <p:nvPr/>
        </p:nvSpPr>
        <p:spPr bwMode="auto">
          <a:xfrm>
            <a:off x="4038600" y="6078538"/>
            <a:ext cx="45720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a:hlinkClick r:id="rId3"/>
              </a:rPr>
              <a:t>Image Source: https://udayanbanerjee.wordpress.com/category/agile</a:t>
            </a:r>
            <a:endParaRPr lang="en-US" altLang="en-US" sz="1000"/>
          </a:p>
        </p:txBody>
      </p:sp>
      <p:sp>
        <p:nvSpPr>
          <p:cNvPr id="19464" name="TextBox 11">
            <a:extLst>
              <a:ext uri="{FF2B5EF4-FFF2-40B4-BE49-F238E27FC236}">
                <a16:creationId xmlns:a16="http://schemas.microsoft.com/office/drawing/2014/main" id="{965000AF-5254-63BF-CC8D-FFC5B47A4F6A}"/>
              </a:ext>
            </a:extLst>
          </p:cNvPr>
          <p:cNvSpPr txBox="1">
            <a:spLocks noChangeArrowheads="1"/>
          </p:cNvSpPr>
          <p:nvPr/>
        </p:nvSpPr>
        <p:spPr bwMode="auto">
          <a:xfrm>
            <a:off x="304800" y="198120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19465" name="TextBox 13">
            <a:extLst>
              <a:ext uri="{FF2B5EF4-FFF2-40B4-BE49-F238E27FC236}">
                <a16:creationId xmlns:a16="http://schemas.microsoft.com/office/drawing/2014/main" id="{BDFAF37C-89D6-2616-FED8-6B35D548DB7D}"/>
              </a:ext>
            </a:extLst>
          </p:cNvPr>
          <p:cNvSpPr txBox="1">
            <a:spLocks noChangeArrowheads="1"/>
          </p:cNvSpPr>
          <p:nvPr/>
        </p:nvSpPr>
        <p:spPr bwMode="auto">
          <a:xfrm>
            <a:off x="374650" y="1371600"/>
            <a:ext cx="2368550" cy="5078413"/>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dirty="0"/>
              <a:t>In Feb 2001, 17  new </a:t>
            </a:r>
            <a:r>
              <a:rPr lang="en-US" altLang="en-US" sz="1800" b="1" dirty="0"/>
              <a:t>methodology pioneers </a:t>
            </a:r>
            <a:r>
              <a:rPr lang="en-US" altLang="en-US" sz="1800" dirty="0"/>
              <a:t>met in Snowbird, Utah, USA. </a:t>
            </a:r>
          </a:p>
          <a:p>
            <a:pPr eaLnBrk="1" hangingPunct="1">
              <a:spcBef>
                <a:spcPct val="0"/>
              </a:spcBef>
              <a:buFontTx/>
              <a:buNone/>
            </a:pPr>
            <a:endParaRPr lang="en-US" altLang="en-US" sz="1800" dirty="0"/>
          </a:p>
          <a:p>
            <a:pPr eaLnBrk="1" hangingPunct="1">
              <a:spcBef>
                <a:spcPct val="0"/>
              </a:spcBef>
              <a:buFontTx/>
              <a:buNone/>
            </a:pPr>
            <a:r>
              <a:rPr lang="en-US" altLang="en-US" sz="1800" dirty="0"/>
              <a:t>To share their experiences, ideas, and practices and to suggest ways to improve the world of software development. </a:t>
            </a:r>
          </a:p>
          <a:p>
            <a:pPr eaLnBrk="1" hangingPunct="1">
              <a:spcBef>
                <a:spcPct val="0"/>
              </a:spcBef>
              <a:buFontTx/>
              <a:buNone/>
            </a:pPr>
            <a:endParaRPr lang="en-US" altLang="en-US" sz="1800" dirty="0"/>
          </a:p>
          <a:p>
            <a:pPr eaLnBrk="1" hangingPunct="1">
              <a:spcBef>
                <a:spcPct val="0"/>
              </a:spcBef>
              <a:buFontTx/>
              <a:buNone/>
            </a:pPr>
            <a:r>
              <a:rPr lang="en-US" altLang="en-US" sz="1800" dirty="0"/>
              <a:t>After Many discussions, they came up with Agile Manifesto</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Content Placeholder 1">
            <a:extLst>
              <a:ext uri="{FF2B5EF4-FFF2-40B4-BE49-F238E27FC236}">
                <a16:creationId xmlns:a16="http://schemas.microsoft.com/office/drawing/2014/main" id="{536231F1-6924-1A0E-B10B-235BD438FFEF}"/>
              </a:ext>
            </a:extLst>
          </p:cNvPr>
          <p:cNvSpPr>
            <a:spLocks noGrp="1"/>
          </p:cNvSpPr>
          <p:nvPr>
            <p:ph idx="1"/>
          </p:nvPr>
        </p:nvSpPr>
        <p:spPr>
          <a:xfrm>
            <a:off x="304800" y="1493838"/>
            <a:ext cx="8229600" cy="4525962"/>
          </a:xfrm>
        </p:spPr>
        <p:txBody>
          <a:bodyPr/>
          <a:lstStyle/>
          <a:p>
            <a:pPr fontAlgn="base">
              <a:spcAft>
                <a:spcPct val="0"/>
              </a:spcAft>
            </a:pPr>
            <a:r>
              <a:rPr lang="en-US" altLang="en-US"/>
              <a:t>Fisher, Ury, and Patton (1991) call their approach “principled negotiation.” Their book, </a:t>
            </a:r>
            <a:r>
              <a:rPr lang="en-US" altLang="en-US" i="1"/>
              <a:t>Getting to Yes</a:t>
            </a:r>
            <a:r>
              <a:rPr lang="en-US" altLang="en-US"/>
              <a:t>, contains four key elements:</a:t>
            </a:r>
          </a:p>
          <a:p>
            <a:pPr fontAlgn="base">
              <a:spcAft>
                <a:spcPct val="0"/>
              </a:spcAft>
            </a:pPr>
            <a:endParaRPr lang="en-US" altLang="en-US"/>
          </a:p>
          <a:p>
            <a:pPr fontAlgn="base">
              <a:spcAft>
                <a:spcPct val="0"/>
              </a:spcAft>
            </a:pPr>
            <a:r>
              <a:rPr lang="en-US" altLang="en-US"/>
              <a:t>•   Separate people from the problem</a:t>
            </a:r>
          </a:p>
          <a:p>
            <a:pPr fontAlgn="base">
              <a:spcAft>
                <a:spcPct val="0"/>
              </a:spcAft>
            </a:pPr>
            <a:r>
              <a:rPr lang="en-US" altLang="en-US"/>
              <a:t>•   Focus on interests, not positions</a:t>
            </a:r>
          </a:p>
          <a:p>
            <a:pPr fontAlgn="base">
              <a:spcAft>
                <a:spcPct val="0"/>
              </a:spcAft>
            </a:pPr>
            <a:r>
              <a:rPr lang="en-US" altLang="en-US"/>
              <a:t>•   Invent options for mutual benefit</a:t>
            </a:r>
          </a:p>
          <a:p>
            <a:pPr fontAlgn="base">
              <a:spcAft>
                <a:spcPct val="0"/>
              </a:spcAft>
            </a:pPr>
            <a:r>
              <a:rPr lang="en-US" altLang="en-US"/>
              <a:t>•   Use objective criteria</a:t>
            </a:r>
          </a:p>
          <a:p>
            <a:pPr fontAlgn="base">
              <a:spcAft>
                <a:spcPct val="0"/>
              </a:spcAft>
            </a:pPr>
            <a:endParaRPr lang="en-US" altLang="en-US"/>
          </a:p>
        </p:txBody>
      </p:sp>
      <p:sp>
        <p:nvSpPr>
          <p:cNvPr id="3" name="Content Placeholder 2">
            <a:extLst>
              <a:ext uri="{FF2B5EF4-FFF2-40B4-BE49-F238E27FC236}">
                <a16:creationId xmlns:a16="http://schemas.microsoft.com/office/drawing/2014/main" id="{763DD853-DD2F-EE5D-D61E-FAF16FAA5587}"/>
              </a:ext>
            </a:extLst>
          </p:cNvPr>
          <p:cNvSpPr>
            <a:spLocks noGrp="1"/>
          </p:cNvSpPr>
          <p:nvPr>
            <p:ph sz="quarter" idx="10"/>
          </p:nvPr>
        </p:nvSpPr>
        <p:spPr/>
        <p:txBody>
          <a:bodyPr/>
          <a:lstStyle/>
          <a:p>
            <a:pPr>
              <a:buFont typeface="Arial" charset="0"/>
              <a:buNone/>
              <a:defRPr/>
            </a:pPr>
            <a:r>
              <a:rPr lang="en-US" sz="3300" dirty="0"/>
              <a:t>Negotiation</a:t>
            </a:r>
          </a:p>
        </p:txBody>
      </p:sp>
      <p:sp>
        <p:nvSpPr>
          <p:cNvPr id="4" name="Date Placeholder 3">
            <a:extLst>
              <a:ext uri="{FF2B5EF4-FFF2-40B4-BE49-F238E27FC236}">
                <a16:creationId xmlns:a16="http://schemas.microsoft.com/office/drawing/2014/main" id="{35A35333-75BC-5F30-2AB8-8FC282983686}"/>
              </a:ext>
            </a:extLst>
          </p:cNvPr>
          <p:cNvSpPr>
            <a:spLocks noGrp="1"/>
          </p:cNvSpPr>
          <p:nvPr>
            <p:ph type="dt" sz="quarter" idx="11"/>
          </p:nvPr>
        </p:nvSpPr>
        <p:spPr/>
        <p:txBody>
          <a:bodyPr/>
          <a:lstStyle/>
          <a:p>
            <a:pPr>
              <a:defRPr/>
            </a:pPr>
            <a:fld id="{9653F40D-13DD-3D49-9AF7-EB47D57F3D38}" type="datetime1">
              <a:rPr lang="en-US" smtClean="0"/>
              <a:t>8/7/24</a:t>
            </a:fld>
            <a:endParaRPr lang="en-US" dirty="0"/>
          </a:p>
        </p:txBody>
      </p:sp>
      <p:sp>
        <p:nvSpPr>
          <p:cNvPr id="5" name="Footer Placeholder 4">
            <a:extLst>
              <a:ext uri="{FF2B5EF4-FFF2-40B4-BE49-F238E27FC236}">
                <a16:creationId xmlns:a16="http://schemas.microsoft.com/office/drawing/2014/main" id="{EB10E03A-FDB6-A748-BBED-88878F5A73C0}"/>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1E089299-F64D-4F4D-9062-237845F80E4B}"/>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4D5B622-9108-8147-8D45-49E70A733A32}" type="slidenum">
              <a:rPr lang="en-US" altLang="en-US">
                <a:solidFill>
                  <a:srgbClr val="898989"/>
                </a:solidFill>
              </a:rPr>
              <a:pPr eaLnBrk="1" hangingPunct="1"/>
              <a:t>60</a:t>
            </a:fld>
            <a:endParaRPr lang="en-US" altLang="en-US">
              <a:solidFill>
                <a:srgbClr val="898989"/>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Content Placeholder 1">
            <a:extLst>
              <a:ext uri="{FF2B5EF4-FFF2-40B4-BE49-F238E27FC236}">
                <a16:creationId xmlns:a16="http://schemas.microsoft.com/office/drawing/2014/main" id="{3BFEBEF1-F7AA-4305-EEFD-16DA4571E07F}"/>
              </a:ext>
            </a:extLst>
          </p:cNvPr>
          <p:cNvSpPr>
            <a:spLocks noGrp="1"/>
          </p:cNvSpPr>
          <p:nvPr>
            <p:ph idx="1"/>
          </p:nvPr>
        </p:nvSpPr>
        <p:spPr>
          <a:xfrm>
            <a:off x="304800" y="1493838"/>
            <a:ext cx="8229600" cy="4525962"/>
          </a:xfrm>
        </p:spPr>
        <p:txBody>
          <a:bodyPr/>
          <a:lstStyle/>
          <a:p>
            <a:pPr fontAlgn="base">
              <a:spcAft>
                <a:spcPct val="0"/>
              </a:spcAft>
            </a:pPr>
            <a:r>
              <a:rPr lang="en-US" altLang="en-US"/>
              <a:t>” The steps in conflict management may involve the following activities:</a:t>
            </a:r>
          </a:p>
          <a:p>
            <a:pPr fontAlgn="base">
              <a:spcAft>
                <a:spcPct val="0"/>
              </a:spcAft>
            </a:pPr>
            <a:endParaRPr lang="en-US" altLang="en-US"/>
          </a:p>
          <a:p>
            <a:pPr fontAlgn="base">
              <a:spcAft>
                <a:spcPct val="0"/>
              </a:spcAft>
            </a:pPr>
            <a:r>
              <a:rPr lang="en-US" altLang="en-US"/>
              <a:t>•   Conflict identification</a:t>
            </a:r>
          </a:p>
          <a:p>
            <a:pPr fontAlgn="base">
              <a:spcAft>
                <a:spcPct val="0"/>
              </a:spcAft>
            </a:pPr>
            <a:r>
              <a:rPr lang="en-US" altLang="en-US"/>
              <a:t>•   Conflict analysis (who, what, why, when)</a:t>
            </a:r>
          </a:p>
          <a:p>
            <a:pPr fontAlgn="base">
              <a:spcAft>
                <a:spcPct val="0"/>
              </a:spcAft>
            </a:pPr>
            <a:r>
              <a:rPr lang="en-US" altLang="en-US"/>
              <a:t>•   Conflict resolution</a:t>
            </a:r>
          </a:p>
          <a:p>
            <a:pPr fontAlgn="base">
              <a:spcAft>
                <a:spcPct val="0"/>
              </a:spcAft>
            </a:pPr>
            <a:endParaRPr lang="en-US" altLang="en-US"/>
          </a:p>
        </p:txBody>
      </p:sp>
      <p:sp>
        <p:nvSpPr>
          <p:cNvPr id="3" name="Content Placeholder 2">
            <a:extLst>
              <a:ext uri="{FF2B5EF4-FFF2-40B4-BE49-F238E27FC236}">
                <a16:creationId xmlns:a16="http://schemas.microsoft.com/office/drawing/2014/main" id="{E0059554-CC25-216B-B3DA-BB834632983F}"/>
              </a:ext>
            </a:extLst>
          </p:cNvPr>
          <p:cNvSpPr>
            <a:spLocks noGrp="1"/>
          </p:cNvSpPr>
          <p:nvPr>
            <p:ph sz="quarter" idx="10"/>
          </p:nvPr>
        </p:nvSpPr>
        <p:spPr/>
        <p:txBody>
          <a:bodyPr/>
          <a:lstStyle/>
          <a:p>
            <a:pPr>
              <a:buFont typeface="Arial" charset="0"/>
              <a:buNone/>
              <a:defRPr/>
            </a:pPr>
            <a:r>
              <a:rPr lang="en-US" sz="3300" dirty="0"/>
              <a:t>Conflict resolution</a:t>
            </a:r>
          </a:p>
        </p:txBody>
      </p:sp>
      <p:sp>
        <p:nvSpPr>
          <p:cNvPr id="4" name="Date Placeholder 3">
            <a:extLst>
              <a:ext uri="{FF2B5EF4-FFF2-40B4-BE49-F238E27FC236}">
                <a16:creationId xmlns:a16="http://schemas.microsoft.com/office/drawing/2014/main" id="{ABE3489E-4EB3-06B3-5E81-EE0EAD745030}"/>
              </a:ext>
            </a:extLst>
          </p:cNvPr>
          <p:cNvSpPr>
            <a:spLocks noGrp="1"/>
          </p:cNvSpPr>
          <p:nvPr>
            <p:ph type="dt" sz="quarter" idx="11"/>
          </p:nvPr>
        </p:nvSpPr>
        <p:spPr/>
        <p:txBody>
          <a:bodyPr/>
          <a:lstStyle/>
          <a:p>
            <a:pPr>
              <a:defRPr/>
            </a:pPr>
            <a:fld id="{BCF7EE22-7E76-1845-912C-8052A9D6E23A}" type="datetime1">
              <a:rPr lang="en-US" smtClean="0"/>
              <a:t>8/7/24</a:t>
            </a:fld>
            <a:endParaRPr lang="en-US" dirty="0"/>
          </a:p>
        </p:txBody>
      </p:sp>
      <p:sp>
        <p:nvSpPr>
          <p:cNvPr id="5" name="Footer Placeholder 4">
            <a:extLst>
              <a:ext uri="{FF2B5EF4-FFF2-40B4-BE49-F238E27FC236}">
                <a16:creationId xmlns:a16="http://schemas.microsoft.com/office/drawing/2014/main" id="{C632D94F-0286-5026-FBC1-63675BDB2ABF}"/>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756B4F1C-93BE-78E6-9B83-3A797FE27B0C}"/>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A6A1643-D808-B349-AD7C-DCBE3D4FC20F}" type="slidenum">
              <a:rPr lang="en-US" altLang="en-US">
                <a:solidFill>
                  <a:srgbClr val="898989"/>
                </a:solidFill>
              </a:rPr>
              <a:pPr eaLnBrk="1" hangingPunct="1"/>
              <a:t>61</a:t>
            </a:fld>
            <a:endParaRPr lang="en-US" altLang="en-US">
              <a:solidFill>
                <a:srgbClr val="898989"/>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Content Placeholder 1">
            <a:extLst>
              <a:ext uri="{FF2B5EF4-FFF2-40B4-BE49-F238E27FC236}">
                <a16:creationId xmlns:a16="http://schemas.microsoft.com/office/drawing/2014/main" id="{6C9A37D0-F81F-1211-B7D8-4D6414E326A2}"/>
              </a:ext>
            </a:extLst>
          </p:cNvPr>
          <p:cNvSpPr>
            <a:spLocks noGrp="1"/>
          </p:cNvSpPr>
          <p:nvPr>
            <p:ph idx="1"/>
          </p:nvPr>
        </p:nvSpPr>
        <p:spPr>
          <a:xfrm>
            <a:off x="304800" y="1493838"/>
            <a:ext cx="8610600" cy="4830762"/>
          </a:xfrm>
        </p:spPr>
        <p:txBody>
          <a:bodyPr/>
          <a:lstStyle/>
          <a:p>
            <a:pPr fontAlgn="base">
              <a:spcAft>
                <a:spcPct val="0"/>
              </a:spcAft>
            </a:pPr>
            <a:r>
              <a:rPr lang="en-US" altLang="en-US" sz="2000"/>
              <a:t>The Thomas-Kilmann conflict mode and the five general techniques for solving conflicts are fairly similar. His five general conflict resolution techniques are:</a:t>
            </a:r>
          </a:p>
          <a:p>
            <a:pPr fontAlgn="base">
              <a:spcAft>
                <a:spcPct val="0"/>
              </a:spcAft>
              <a:buFont typeface="Arial" pitchFamily="34" charset="0"/>
              <a:buChar char="•"/>
            </a:pPr>
            <a:r>
              <a:rPr lang="en-US" altLang="en-US" sz="2000"/>
              <a:t>Withdraw/avoid</a:t>
            </a:r>
          </a:p>
          <a:p>
            <a:pPr fontAlgn="base">
              <a:spcAft>
                <a:spcPct val="0"/>
              </a:spcAft>
              <a:buFont typeface="Arial" pitchFamily="34" charset="0"/>
              <a:buChar char="•"/>
            </a:pPr>
            <a:r>
              <a:rPr lang="en-US" altLang="en-US" sz="2000"/>
              <a:t>Smooth/accommodate</a:t>
            </a:r>
          </a:p>
          <a:p>
            <a:pPr fontAlgn="base">
              <a:spcAft>
                <a:spcPct val="0"/>
              </a:spcAft>
              <a:buFont typeface="Arial" pitchFamily="34" charset="0"/>
              <a:buChar char="•"/>
            </a:pPr>
            <a:r>
              <a:rPr lang="en-US" altLang="en-US" sz="2000"/>
              <a:t>Compromise/reconcile</a:t>
            </a:r>
          </a:p>
          <a:p>
            <a:pPr fontAlgn="base">
              <a:spcAft>
                <a:spcPct val="0"/>
              </a:spcAft>
              <a:buFont typeface="Arial" pitchFamily="34" charset="0"/>
              <a:buChar char="•"/>
            </a:pPr>
            <a:r>
              <a:rPr lang="en-US" altLang="en-US" sz="2000"/>
              <a:t>Force/direct (compete)</a:t>
            </a:r>
          </a:p>
          <a:p>
            <a:pPr fontAlgn="base">
              <a:spcAft>
                <a:spcPct val="0"/>
              </a:spcAft>
              <a:buFont typeface="Arial" pitchFamily="34" charset="0"/>
              <a:buChar char="•"/>
            </a:pPr>
            <a:r>
              <a:rPr lang="en-US" altLang="en-US" sz="2000"/>
              <a:t>Collaborate/problem-solve</a:t>
            </a:r>
          </a:p>
        </p:txBody>
      </p:sp>
      <p:pic>
        <p:nvPicPr>
          <p:cNvPr id="50179" name="Content Placeholder 6">
            <a:extLst>
              <a:ext uri="{FF2B5EF4-FFF2-40B4-BE49-F238E27FC236}">
                <a16:creationId xmlns:a16="http://schemas.microsoft.com/office/drawing/2014/main" id="{17F858DC-7918-57F4-225F-4C5FC648B5F1}"/>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rcRect/>
          <a:stretch>
            <a:fillRect/>
          </a:stretch>
        </p:blipFill>
        <p:spPr>
          <a:xfrm>
            <a:off x="3962400" y="2667000"/>
            <a:ext cx="4903788" cy="2184400"/>
          </a:xfrm>
        </p:spPr>
      </p:pic>
      <p:sp>
        <p:nvSpPr>
          <p:cNvPr id="4" name="Date Placeholder 3">
            <a:extLst>
              <a:ext uri="{FF2B5EF4-FFF2-40B4-BE49-F238E27FC236}">
                <a16:creationId xmlns:a16="http://schemas.microsoft.com/office/drawing/2014/main" id="{0750C007-C03B-1BFA-9192-0BDA206C29C6}"/>
              </a:ext>
            </a:extLst>
          </p:cNvPr>
          <p:cNvSpPr>
            <a:spLocks noGrp="1"/>
          </p:cNvSpPr>
          <p:nvPr>
            <p:ph type="dt" sz="quarter" idx="11"/>
          </p:nvPr>
        </p:nvSpPr>
        <p:spPr/>
        <p:txBody>
          <a:bodyPr/>
          <a:lstStyle/>
          <a:p>
            <a:pPr>
              <a:defRPr/>
            </a:pPr>
            <a:fld id="{3568EBB2-9E9A-E04A-B4D4-ECDCF9FDBDE7}" type="datetime1">
              <a:rPr lang="en-US" smtClean="0"/>
              <a:t>8/7/24</a:t>
            </a:fld>
            <a:endParaRPr lang="en-US" dirty="0"/>
          </a:p>
        </p:txBody>
      </p:sp>
      <p:sp>
        <p:nvSpPr>
          <p:cNvPr id="5" name="Footer Placeholder 4">
            <a:extLst>
              <a:ext uri="{FF2B5EF4-FFF2-40B4-BE49-F238E27FC236}">
                <a16:creationId xmlns:a16="http://schemas.microsoft.com/office/drawing/2014/main" id="{DBEFA762-7C9B-334B-259C-35ABEEFDA0C0}"/>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DB342DA7-5ED0-0554-6C7B-9C0E18654A2A}"/>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F1948EE-F0B4-4B4B-88B6-ED8E34106521}" type="slidenum">
              <a:rPr lang="en-US" altLang="en-US">
                <a:solidFill>
                  <a:srgbClr val="898989"/>
                </a:solidFill>
              </a:rPr>
              <a:pPr eaLnBrk="1" hangingPunct="1"/>
              <a:t>62</a:t>
            </a:fld>
            <a:endParaRPr lang="en-US" altLang="en-US">
              <a:solidFill>
                <a:srgbClr val="898989"/>
              </a:solidFill>
            </a:endParaRPr>
          </a:p>
        </p:txBody>
      </p:sp>
      <p:sp>
        <p:nvSpPr>
          <p:cNvPr id="9" name="Content Placeholder 2">
            <a:extLst>
              <a:ext uri="{FF2B5EF4-FFF2-40B4-BE49-F238E27FC236}">
                <a16:creationId xmlns:a16="http://schemas.microsoft.com/office/drawing/2014/main" id="{332405A5-9E22-0E02-12FB-2AA1032B7E14}"/>
              </a:ext>
            </a:extLst>
          </p:cNvPr>
          <p:cNvSpPr txBox="1">
            <a:spLocks/>
          </p:cNvSpPr>
          <p:nvPr/>
        </p:nvSpPr>
        <p:spPr bwMode="auto">
          <a:xfrm>
            <a:off x="304800" y="152400"/>
            <a:ext cx="6324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marL="0" indent="-342900" algn="l" rtl="0" eaLnBrk="0" fontAlgn="base" hangingPunct="0">
              <a:lnSpc>
                <a:spcPts val="3600"/>
              </a:lnSpc>
              <a:spcBef>
                <a:spcPts val="0"/>
              </a:spcBef>
              <a:spcAft>
                <a:spcPct val="0"/>
              </a:spcAft>
              <a:buFont typeface="Arial" charset="0"/>
              <a:buNone/>
              <a:defRPr sz="3600" b="1" kern="1200" spc="-150" baseline="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3300" dirty="0"/>
              <a:t>Conflict Resolution Techniques</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Content Placeholder 1">
            <a:extLst>
              <a:ext uri="{FF2B5EF4-FFF2-40B4-BE49-F238E27FC236}">
                <a16:creationId xmlns:a16="http://schemas.microsoft.com/office/drawing/2014/main" id="{2CC33FCF-6EC4-634D-63A3-C0980E44DD59}"/>
              </a:ext>
            </a:extLst>
          </p:cNvPr>
          <p:cNvSpPr>
            <a:spLocks noGrp="1"/>
          </p:cNvSpPr>
          <p:nvPr>
            <p:ph idx="1"/>
          </p:nvPr>
        </p:nvSpPr>
        <p:spPr>
          <a:xfrm>
            <a:off x="304800" y="1493838"/>
            <a:ext cx="8229600" cy="4906962"/>
          </a:xfrm>
        </p:spPr>
        <p:txBody>
          <a:bodyPr/>
          <a:lstStyle/>
          <a:p>
            <a:pPr fontAlgn="base">
              <a:spcAft>
                <a:spcPct val="0"/>
              </a:spcAft>
            </a:pPr>
            <a:r>
              <a:rPr lang="en-US" altLang="en-US"/>
              <a:t>The book, Coaching Agile Teams (2010) by Lyssa Adkins, is popular in Agile circles and contains the following</a:t>
            </a:r>
          </a:p>
        </p:txBody>
      </p:sp>
      <p:sp>
        <p:nvSpPr>
          <p:cNvPr id="3" name="Content Placeholder 2">
            <a:extLst>
              <a:ext uri="{FF2B5EF4-FFF2-40B4-BE49-F238E27FC236}">
                <a16:creationId xmlns:a16="http://schemas.microsoft.com/office/drawing/2014/main" id="{F1DF9C3E-2C26-6929-1EA8-723146F3B5BD}"/>
              </a:ext>
            </a:extLst>
          </p:cNvPr>
          <p:cNvSpPr>
            <a:spLocks noGrp="1"/>
          </p:cNvSpPr>
          <p:nvPr>
            <p:ph sz="quarter" idx="10"/>
          </p:nvPr>
        </p:nvSpPr>
        <p:spPr/>
        <p:txBody>
          <a:bodyPr/>
          <a:lstStyle/>
          <a:p>
            <a:pPr>
              <a:buFont typeface="Arial" charset="0"/>
              <a:buNone/>
              <a:defRPr/>
            </a:pPr>
            <a:r>
              <a:rPr lang="en-US" dirty="0"/>
              <a:t>Conflict resolution</a:t>
            </a:r>
          </a:p>
        </p:txBody>
      </p:sp>
      <p:sp>
        <p:nvSpPr>
          <p:cNvPr id="4" name="Date Placeholder 3">
            <a:extLst>
              <a:ext uri="{FF2B5EF4-FFF2-40B4-BE49-F238E27FC236}">
                <a16:creationId xmlns:a16="http://schemas.microsoft.com/office/drawing/2014/main" id="{3A8524AB-CB50-F172-9BA0-93D02C443C53}"/>
              </a:ext>
            </a:extLst>
          </p:cNvPr>
          <p:cNvSpPr>
            <a:spLocks noGrp="1"/>
          </p:cNvSpPr>
          <p:nvPr>
            <p:ph type="dt" sz="quarter" idx="11"/>
          </p:nvPr>
        </p:nvSpPr>
        <p:spPr/>
        <p:txBody>
          <a:bodyPr/>
          <a:lstStyle/>
          <a:p>
            <a:pPr>
              <a:defRPr/>
            </a:pPr>
            <a:fld id="{C5962E87-F2E7-324B-9CEC-829D08BF3787}" type="datetime1">
              <a:rPr lang="en-US" smtClean="0"/>
              <a:t>8/7/24</a:t>
            </a:fld>
            <a:endParaRPr lang="en-US" dirty="0"/>
          </a:p>
        </p:txBody>
      </p:sp>
      <p:sp>
        <p:nvSpPr>
          <p:cNvPr id="5" name="Footer Placeholder 4">
            <a:extLst>
              <a:ext uri="{FF2B5EF4-FFF2-40B4-BE49-F238E27FC236}">
                <a16:creationId xmlns:a16="http://schemas.microsoft.com/office/drawing/2014/main" id="{3891AA19-FD3C-3452-784B-B5C349D76840}"/>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92B3150C-751B-3E1D-A1AC-1EE559F11E67}"/>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9295B2F-7F8D-C747-B867-619F75C400A9}" type="slidenum">
              <a:rPr lang="en-US" altLang="en-US">
                <a:solidFill>
                  <a:srgbClr val="898989"/>
                </a:solidFill>
              </a:rPr>
              <a:pPr eaLnBrk="1" hangingPunct="1"/>
              <a:t>63</a:t>
            </a:fld>
            <a:endParaRPr lang="en-US" altLang="en-US">
              <a:solidFill>
                <a:srgbClr val="898989"/>
              </a:solidFill>
            </a:endParaRPr>
          </a:p>
        </p:txBody>
      </p:sp>
      <p:pic>
        <p:nvPicPr>
          <p:cNvPr id="7" name="Picture 6">
            <a:extLst>
              <a:ext uri="{FF2B5EF4-FFF2-40B4-BE49-F238E27FC236}">
                <a16:creationId xmlns:a16="http://schemas.microsoft.com/office/drawing/2014/main" id="{64B264A8-D02A-3879-89CB-4F29A5DCABA8}"/>
              </a:ext>
            </a:extLst>
          </p:cNvPr>
          <p:cNvPicPr>
            <a:picLocks noChangeAspect="1"/>
          </p:cNvPicPr>
          <p:nvPr/>
        </p:nvPicPr>
        <p:blipFill>
          <a:blip r:embed="rId2"/>
          <a:stretch>
            <a:fillRect/>
          </a:stretch>
        </p:blipFill>
        <p:spPr>
          <a:xfrm>
            <a:off x="457200" y="2590800"/>
            <a:ext cx="5095875" cy="3641725"/>
          </a:xfrm>
          <a:prstGeom prst="rect">
            <a:avLst/>
          </a:prstGeom>
          <a:ln>
            <a:solidFill>
              <a:schemeClr val="accent1">
                <a:shade val="95000"/>
                <a:satMod val="105000"/>
              </a:schemeClr>
            </a:solidFill>
          </a:ln>
        </p:spPr>
      </p:pic>
      <p:pic>
        <p:nvPicPr>
          <p:cNvPr id="51208" name="Picture 7">
            <a:extLst>
              <a:ext uri="{FF2B5EF4-FFF2-40B4-BE49-F238E27FC236}">
                <a16:creationId xmlns:a16="http://schemas.microsoft.com/office/drawing/2014/main" id="{9C714059-48EE-F2DA-9BDF-02C5E005BDC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2324100"/>
            <a:ext cx="2613025" cy="417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Content Placeholder 6">
            <a:extLst>
              <a:ext uri="{FF2B5EF4-FFF2-40B4-BE49-F238E27FC236}">
                <a16:creationId xmlns:a16="http://schemas.microsoft.com/office/drawing/2014/main" id="{C5FBB88B-1FAF-1FF0-5E20-640C24EFF42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371600" y="1371600"/>
            <a:ext cx="6027738" cy="3733800"/>
          </a:xfrm>
        </p:spPr>
      </p:pic>
      <p:sp>
        <p:nvSpPr>
          <p:cNvPr id="3" name="Content Placeholder 2">
            <a:extLst>
              <a:ext uri="{FF2B5EF4-FFF2-40B4-BE49-F238E27FC236}">
                <a16:creationId xmlns:a16="http://schemas.microsoft.com/office/drawing/2014/main" id="{3F9C730E-8573-D5D5-E948-AE27CB3D9841}"/>
              </a:ext>
            </a:extLst>
          </p:cNvPr>
          <p:cNvSpPr>
            <a:spLocks noGrp="1"/>
          </p:cNvSpPr>
          <p:nvPr>
            <p:ph sz="quarter" idx="10"/>
          </p:nvPr>
        </p:nvSpPr>
        <p:spPr/>
        <p:txBody>
          <a:bodyPr/>
          <a:lstStyle/>
          <a:p>
            <a:pPr>
              <a:buFont typeface="Arial" charset="0"/>
              <a:buNone/>
              <a:defRPr/>
            </a:pPr>
            <a:r>
              <a:rPr lang="en-US" dirty="0"/>
              <a:t>Conflict resolution skills</a:t>
            </a:r>
          </a:p>
        </p:txBody>
      </p:sp>
      <p:sp>
        <p:nvSpPr>
          <p:cNvPr id="4" name="Date Placeholder 3">
            <a:extLst>
              <a:ext uri="{FF2B5EF4-FFF2-40B4-BE49-F238E27FC236}">
                <a16:creationId xmlns:a16="http://schemas.microsoft.com/office/drawing/2014/main" id="{754F0457-5DCF-BC95-38C9-8241CDFD0E33}"/>
              </a:ext>
            </a:extLst>
          </p:cNvPr>
          <p:cNvSpPr>
            <a:spLocks noGrp="1"/>
          </p:cNvSpPr>
          <p:nvPr>
            <p:ph type="dt" sz="quarter" idx="11"/>
          </p:nvPr>
        </p:nvSpPr>
        <p:spPr/>
        <p:txBody>
          <a:bodyPr/>
          <a:lstStyle/>
          <a:p>
            <a:pPr>
              <a:defRPr/>
            </a:pPr>
            <a:fld id="{E7DFD01A-0B05-F74C-AB15-F0FD501308D8}" type="datetime1">
              <a:rPr lang="en-US" smtClean="0"/>
              <a:t>8/7/24</a:t>
            </a:fld>
            <a:endParaRPr lang="en-US" dirty="0"/>
          </a:p>
        </p:txBody>
      </p:sp>
      <p:sp>
        <p:nvSpPr>
          <p:cNvPr id="5" name="Footer Placeholder 4">
            <a:extLst>
              <a:ext uri="{FF2B5EF4-FFF2-40B4-BE49-F238E27FC236}">
                <a16:creationId xmlns:a16="http://schemas.microsoft.com/office/drawing/2014/main" id="{158F2CF9-DF2A-C004-A0B5-7037BE6C93D5}"/>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696D7137-DEE8-5135-756F-9BBCFEBCE8CC}"/>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B064FA7-E101-3549-8CA7-61B9F73772D2}" type="slidenum">
              <a:rPr lang="en-US" altLang="en-US">
                <a:solidFill>
                  <a:srgbClr val="898989"/>
                </a:solidFill>
              </a:rPr>
              <a:pPr eaLnBrk="1" hangingPunct="1"/>
              <a:t>64</a:t>
            </a:fld>
            <a:endParaRPr lang="en-US" altLang="en-US">
              <a:solidFill>
                <a:srgbClr val="898989"/>
              </a:solidFill>
            </a:endParaRPr>
          </a:p>
        </p:txBody>
      </p:sp>
      <p:sp>
        <p:nvSpPr>
          <p:cNvPr id="8" name="Rectangle 7">
            <a:extLst>
              <a:ext uri="{FF2B5EF4-FFF2-40B4-BE49-F238E27FC236}">
                <a16:creationId xmlns:a16="http://schemas.microsoft.com/office/drawing/2014/main" id="{7E0435FB-1C85-8736-5183-B4CC8BC89385}"/>
              </a:ext>
            </a:extLst>
          </p:cNvPr>
          <p:cNvSpPr/>
          <p:nvPr/>
        </p:nvSpPr>
        <p:spPr>
          <a:xfrm>
            <a:off x="914400" y="5153025"/>
            <a:ext cx="7620000" cy="1323975"/>
          </a:xfrm>
          <a:prstGeom prst="rect">
            <a:avLst/>
          </a:prstGeom>
          <a:ln>
            <a:solidFill>
              <a:schemeClr val="accent1">
                <a:shade val="95000"/>
                <a:satMod val="105000"/>
              </a:schemeClr>
            </a:solidFill>
          </a:ln>
        </p:spPr>
        <p:txBody>
          <a:bodyPr>
            <a:spAutoFit/>
          </a:bodyPr>
          <a:lstStyle/>
          <a:p>
            <a:pPr>
              <a:defRPr/>
            </a:pPr>
            <a:r>
              <a:rPr lang="en-US" sz="1600" dirty="0">
                <a:latin typeface="Arial" charset="0"/>
                <a:cs typeface="Arial" charset="0"/>
              </a:rPr>
              <a:t>Conflict resolution an important factor of emotional intelligence, which more and more teams foster to improve the teamwork. </a:t>
            </a:r>
          </a:p>
          <a:p>
            <a:pPr>
              <a:defRPr/>
            </a:pPr>
            <a:r>
              <a:rPr lang="en-US" sz="1600" dirty="0">
                <a:latin typeface="Arial" charset="0"/>
                <a:cs typeface="Arial" charset="0"/>
              </a:rPr>
              <a:t>Communication, active listening, negotiation skills, and soft skills all play an important part in Agile methodologies, as teams are self-governed and empowered.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Content Placeholder 1">
            <a:extLst>
              <a:ext uri="{FF2B5EF4-FFF2-40B4-BE49-F238E27FC236}">
                <a16:creationId xmlns:a16="http://schemas.microsoft.com/office/drawing/2014/main" id="{A470CA3F-7B9B-6699-31B7-4242E4A01456}"/>
              </a:ext>
            </a:extLst>
          </p:cNvPr>
          <p:cNvSpPr>
            <a:spLocks noGrp="1"/>
          </p:cNvSpPr>
          <p:nvPr>
            <p:ph idx="1"/>
          </p:nvPr>
        </p:nvSpPr>
        <p:spPr>
          <a:xfrm>
            <a:off x="304800" y="1493838"/>
            <a:ext cx="8229600" cy="4525962"/>
          </a:xfrm>
        </p:spPr>
        <p:txBody>
          <a:bodyPr/>
          <a:lstStyle/>
          <a:p>
            <a:pPr fontAlgn="base">
              <a:spcAft>
                <a:spcPct val="0"/>
              </a:spcAft>
            </a:pPr>
            <a:r>
              <a:rPr lang="en-US" altLang="en-US"/>
              <a:t>The core characteristics of being a servant leader are:</a:t>
            </a:r>
          </a:p>
          <a:p>
            <a:pPr fontAlgn="base">
              <a:spcAft>
                <a:spcPct val="0"/>
              </a:spcAft>
            </a:pPr>
            <a:r>
              <a:rPr lang="en-US" altLang="en-US"/>
              <a:t>Listening</a:t>
            </a:r>
          </a:p>
          <a:p>
            <a:pPr fontAlgn="base">
              <a:spcAft>
                <a:spcPct val="0"/>
              </a:spcAft>
            </a:pPr>
            <a:endParaRPr lang="en-US" altLang="en-US"/>
          </a:p>
          <a:p>
            <a:pPr lvl="1" fontAlgn="base">
              <a:spcAft>
                <a:spcPct val="0"/>
              </a:spcAft>
            </a:pPr>
            <a:r>
              <a:rPr lang="en-US" altLang="en-US"/>
              <a:t>Empathy</a:t>
            </a:r>
          </a:p>
          <a:p>
            <a:pPr lvl="1" fontAlgn="base">
              <a:spcAft>
                <a:spcPct val="0"/>
              </a:spcAft>
            </a:pPr>
            <a:r>
              <a:rPr lang="en-US" altLang="en-US"/>
              <a:t>Healing</a:t>
            </a:r>
          </a:p>
          <a:p>
            <a:pPr lvl="1" fontAlgn="base">
              <a:spcAft>
                <a:spcPct val="0"/>
              </a:spcAft>
            </a:pPr>
            <a:r>
              <a:rPr lang="en-US" altLang="en-US"/>
              <a:t>Awareness</a:t>
            </a:r>
          </a:p>
          <a:p>
            <a:pPr lvl="1" fontAlgn="base">
              <a:spcAft>
                <a:spcPct val="0"/>
              </a:spcAft>
            </a:pPr>
            <a:r>
              <a:rPr lang="en-US" altLang="en-US"/>
              <a:t>Persuasion</a:t>
            </a:r>
          </a:p>
          <a:p>
            <a:pPr lvl="1" fontAlgn="base">
              <a:spcAft>
                <a:spcPct val="0"/>
              </a:spcAft>
            </a:pPr>
            <a:r>
              <a:rPr lang="en-US" altLang="en-US"/>
              <a:t>Conceptualization</a:t>
            </a:r>
          </a:p>
          <a:p>
            <a:pPr lvl="1" fontAlgn="base">
              <a:spcAft>
                <a:spcPct val="0"/>
              </a:spcAft>
            </a:pPr>
            <a:r>
              <a:rPr lang="en-US" altLang="en-US"/>
              <a:t>Foresight</a:t>
            </a:r>
          </a:p>
          <a:p>
            <a:pPr lvl="1" fontAlgn="base">
              <a:spcAft>
                <a:spcPct val="0"/>
              </a:spcAft>
            </a:pPr>
            <a:r>
              <a:rPr lang="en-US" altLang="en-US"/>
              <a:t>Stewardship</a:t>
            </a:r>
          </a:p>
          <a:p>
            <a:pPr lvl="1" fontAlgn="base">
              <a:spcAft>
                <a:spcPct val="0"/>
              </a:spcAft>
            </a:pPr>
            <a:r>
              <a:rPr lang="en-US" altLang="en-US"/>
              <a:t>Commitment to the growth of people</a:t>
            </a:r>
          </a:p>
          <a:p>
            <a:pPr lvl="1" fontAlgn="base">
              <a:spcAft>
                <a:spcPct val="0"/>
              </a:spcAft>
            </a:pPr>
            <a:r>
              <a:rPr lang="en-US" altLang="en-US"/>
              <a:t>Building community</a:t>
            </a:r>
          </a:p>
          <a:p>
            <a:pPr fontAlgn="base">
              <a:spcAft>
                <a:spcPct val="0"/>
              </a:spcAft>
            </a:pPr>
            <a:endParaRPr lang="en-US" altLang="en-US"/>
          </a:p>
          <a:p>
            <a:pPr fontAlgn="base">
              <a:spcAft>
                <a:spcPct val="0"/>
              </a:spcAft>
            </a:pPr>
            <a:endParaRPr lang="en-US" altLang="en-US"/>
          </a:p>
        </p:txBody>
      </p:sp>
      <p:sp>
        <p:nvSpPr>
          <p:cNvPr id="3" name="Content Placeholder 2">
            <a:extLst>
              <a:ext uri="{FF2B5EF4-FFF2-40B4-BE49-F238E27FC236}">
                <a16:creationId xmlns:a16="http://schemas.microsoft.com/office/drawing/2014/main" id="{CFEC8762-2EEB-6801-272F-9874355612FB}"/>
              </a:ext>
            </a:extLst>
          </p:cNvPr>
          <p:cNvSpPr>
            <a:spLocks noGrp="1"/>
          </p:cNvSpPr>
          <p:nvPr>
            <p:ph sz="quarter" idx="10"/>
          </p:nvPr>
        </p:nvSpPr>
        <p:spPr/>
        <p:txBody>
          <a:bodyPr/>
          <a:lstStyle/>
          <a:p>
            <a:pPr>
              <a:buFont typeface="Arial" charset="0"/>
              <a:buNone/>
              <a:defRPr/>
            </a:pPr>
            <a:r>
              <a:rPr lang="en-US" dirty="0"/>
              <a:t>Servant Leadership</a:t>
            </a:r>
          </a:p>
        </p:txBody>
      </p:sp>
      <p:sp>
        <p:nvSpPr>
          <p:cNvPr id="4" name="Date Placeholder 3">
            <a:extLst>
              <a:ext uri="{FF2B5EF4-FFF2-40B4-BE49-F238E27FC236}">
                <a16:creationId xmlns:a16="http://schemas.microsoft.com/office/drawing/2014/main" id="{8115111F-69AE-EA6F-5115-285E8C4A29DF}"/>
              </a:ext>
            </a:extLst>
          </p:cNvPr>
          <p:cNvSpPr>
            <a:spLocks noGrp="1"/>
          </p:cNvSpPr>
          <p:nvPr>
            <p:ph type="dt" sz="quarter" idx="11"/>
          </p:nvPr>
        </p:nvSpPr>
        <p:spPr/>
        <p:txBody>
          <a:bodyPr/>
          <a:lstStyle/>
          <a:p>
            <a:pPr>
              <a:defRPr/>
            </a:pPr>
            <a:fld id="{2D219FEC-A0E0-2F4B-A776-094AFBD631AE}" type="datetime1">
              <a:rPr lang="en-US" smtClean="0"/>
              <a:t>8/7/24</a:t>
            </a:fld>
            <a:endParaRPr lang="en-US" dirty="0"/>
          </a:p>
        </p:txBody>
      </p:sp>
      <p:sp>
        <p:nvSpPr>
          <p:cNvPr id="5" name="Footer Placeholder 4">
            <a:extLst>
              <a:ext uri="{FF2B5EF4-FFF2-40B4-BE49-F238E27FC236}">
                <a16:creationId xmlns:a16="http://schemas.microsoft.com/office/drawing/2014/main" id="{33851773-17B3-F750-1387-0FEF3F2A9F93}"/>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BD21D7AC-B4F1-F29A-C0E5-E1751425F469}"/>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E3A998F-D0F0-3E48-AA1A-1D94F8D4208D}" type="slidenum">
              <a:rPr lang="en-US" altLang="en-US">
                <a:solidFill>
                  <a:srgbClr val="898989"/>
                </a:solidFill>
              </a:rPr>
              <a:pPr eaLnBrk="1" hangingPunct="1"/>
              <a:t>65</a:t>
            </a:fld>
            <a:endParaRPr lang="en-US" altLang="en-US">
              <a:solidFill>
                <a:srgbClr val="898989"/>
              </a:solidFill>
            </a:endParaRPr>
          </a:p>
        </p:txBody>
      </p:sp>
      <p:sp>
        <p:nvSpPr>
          <p:cNvPr id="7" name="Rectangle 6">
            <a:extLst>
              <a:ext uri="{FF2B5EF4-FFF2-40B4-BE49-F238E27FC236}">
                <a16:creationId xmlns:a16="http://schemas.microsoft.com/office/drawing/2014/main" id="{44EBDB0A-41DF-36E8-82B1-B82FCEBEF2F3}"/>
              </a:ext>
            </a:extLst>
          </p:cNvPr>
          <p:cNvSpPr/>
          <p:nvPr/>
        </p:nvSpPr>
        <p:spPr>
          <a:xfrm>
            <a:off x="4800600" y="2057400"/>
            <a:ext cx="3276600" cy="3416300"/>
          </a:xfrm>
          <a:prstGeom prst="rect">
            <a:avLst/>
          </a:prstGeom>
          <a:ln>
            <a:solidFill>
              <a:schemeClr val="accent1">
                <a:shade val="95000"/>
                <a:satMod val="105000"/>
              </a:schemeClr>
            </a:solidFill>
          </a:ln>
        </p:spPr>
        <p:txBody>
          <a:bodyPr>
            <a:spAutoFit/>
          </a:bodyPr>
          <a:lstStyle/>
          <a:p>
            <a:pPr>
              <a:defRPr/>
            </a:pPr>
            <a:r>
              <a:rPr lang="en-US" dirty="0">
                <a:latin typeface="Arial" charset="0"/>
                <a:cs typeface="Arial" charset="0"/>
              </a:rPr>
              <a:t>The emphasis here is on four factors</a:t>
            </a:r>
          </a:p>
          <a:p>
            <a:pPr>
              <a:defRPr/>
            </a:pPr>
            <a:r>
              <a:rPr lang="en-US" dirty="0">
                <a:latin typeface="Arial" charset="0"/>
                <a:cs typeface="Arial" charset="0"/>
              </a:rPr>
              <a:t>•   Get the right people into the team.</a:t>
            </a:r>
          </a:p>
          <a:p>
            <a:pPr>
              <a:defRPr/>
            </a:pPr>
            <a:r>
              <a:rPr lang="en-US" dirty="0">
                <a:latin typeface="Arial" charset="0"/>
                <a:cs typeface="Arial" charset="0"/>
              </a:rPr>
              <a:t>•   Trust team members rather than requiring them to prove themselves trustworthy</a:t>
            </a:r>
          </a:p>
          <a:p>
            <a:pPr>
              <a:defRPr/>
            </a:pPr>
            <a:r>
              <a:rPr lang="en-US" dirty="0">
                <a:latin typeface="Arial" charset="0"/>
                <a:cs typeface="Arial" charset="0"/>
              </a:rPr>
              <a:t>.•   Let the team select the project approach for project success</a:t>
            </a:r>
          </a:p>
          <a:p>
            <a:pPr>
              <a:defRPr/>
            </a:pPr>
            <a:r>
              <a:rPr lang="en-US" dirty="0">
                <a:latin typeface="Arial" charset="0"/>
                <a:cs typeface="Arial" charset="0"/>
              </a:rPr>
              <a:t>•   Stand back and let the team do their work.</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1CAC43-00D8-CD5E-6328-0D2850FECED1}"/>
              </a:ext>
            </a:extLst>
          </p:cNvPr>
          <p:cNvSpPr>
            <a:spLocks noGrp="1"/>
          </p:cNvSpPr>
          <p:nvPr>
            <p:ph sz="quarter" idx="10"/>
          </p:nvPr>
        </p:nvSpPr>
        <p:spPr/>
        <p:txBody>
          <a:bodyPr/>
          <a:lstStyle/>
          <a:p>
            <a:r>
              <a:rPr lang="en-US" dirty="0"/>
              <a:t>Anti Patterns: Agile Manifesto</a:t>
            </a:r>
          </a:p>
        </p:txBody>
      </p:sp>
      <p:sp>
        <p:nvSpPr>
          <p:cNvPr id="4" name="Date Placeholder 3">
            <a:extLst>
              <a:ext uri="{FF2B5EF4-FFF2-40B4-BE49-F238E27FC236}">
                <a16:creationId xmlns:a16="http://schemas.microsoft.com/office/drawing/2014/main" id="{710A0DDC-A619-247C-BF38-E4AB20C80B0F}"/>
              </a:ext>
            </a:extLst>
          </p:cNvPr>
          <p:cNvSpPr>
            <a:spLocks noGrp="1"/>
          </p:cNvSpPr>
          <p:nvPr>
            <p:ph type="dt" sz="half" idx="11"/>
          </p:nvPr>
        </p:nvSpPr>
        <p:spPr/>
        <p:txBody>
          <a:bodyPr/>
          <a:lstStyle/>
          <a:p>
            <a:pPr>
              <a:defRPr/>
            </a:pPr>
            <a:fld id="{F3810042-0448-7B4B-9F88-3B8B4B638EE4}" type="datetime1">
              <a:rPr lang="en-US" smtClean="0"/>
              <a:t>8/7/24</a:t>
            </a:fld>
            <a:endParaRPr lang="en-US" dirty="0"/>
          </a:p>
        </p:txBody>
      </p:sp>
      <p:sp>
        <p:nvSpPr>
          <p:cNvPr id="5" name="Footer Placeholder 4">
            <a:extLst>
              <a:ext uri="{FF2B5EF4-FFF2-40B4-BE49-F238E27FC236}">
                <a16:creationId xmlns:a16="http://schemas.microsoft.com/office/drawing/2014/main" id="{34C89A54-F92C-6B0C-6821-973FA0CCE18E}"/>
              </a:ext>
            </a:extLst>
          </p:cNvPr>
          <p:cNvSpPr>
            <a:spLocks noGrp="1"/>
          </p:cNvSpPr>
          <p:nvPr>
            <p:ph type="ftr" sz="quarter" idx="12"/>
          </p:nvPr>
        </p:nvSpPr>
        <p:spPr/>
        <p:txBody>
          <a:bodyPr/>
          <a:lstStyle/>
          <a:p>
            <a:pPr>
              <a:defRPr/>
            </a:pPr>
            <a:r>
              <a:rPr lang="en-US"/>
              <a:t>Se ZG 544 - Agile Software Process</a:t>
            </a:r>
            <a:endParaRPr lang="en-US" dirty="0"/>
          </a:p>
        </p:txBody>
      </p:sp>
      <p:sp>
        <p:nvSpPr>
          <p:cNvPr id="6" name="Slide Number Placeholder 5">
            <a:extLst>
              <a:ext uri="{FF2B5EF4-FFF2-40B4-BE49-F238E27FC236}">
                <a16:creationId xmlns:a16="http://schemas.microsoft.com/office/drawing/2014/main" id="{53ECC72A-FD38-2128-27A7-F575D67380EE}"/>
              </a:ext>
            </a:extLst>
          </p:cNvPr>
          <p:cNvSpPr>
            <a:spLocks noGrp="1"/>
          </p:cNvSpPr>
          <p:nvPr>
            <p:ph type="sldNum" sz="quarter" idx="13"/>
          </p:nvPr>
        </p:nvSpPr>
        <p:spPr/>
        <p:txBody>
          <a:bodyPr/>
          <a:lstStyle/>
          <a:p>
            <a:fld id="{2D0BAB35-AC10-3147-A6D3-A20A18A318F8}" type="slidenum">
              <a:rPr lang="en-US" altLang="en-US" smtClean="0"/>
              <a:pPr/>
              <a:t>66</a:t>
            </a:fld>
            <a:endParaRPr lang="en-US" altLang="en-US" dirty="0"/>
          </a:p>
        </p:txBody>
      </p:sp>
      <p:sp>
        <p:nvSpPr>
          <p:cNvPr id="9" name="Content Placeholder 8">
            <a:extLst>
              <a:ext uri="{FF2B5EF4-FFF2-40B4-BE49-F238E27FC236}">
                <a16:creationId xmlns:a16="http://schemas.microsoft.com/office/drawing/2014/main" id="{E95C399B-0AAC-3284-90CD-1CDAAA2D4A4D}"/>
              </a:ext>
            </a:extLst>
          </p:cNvPr>
          <p:cNvSpPr>
            <a:spLocks noGrp="1"/>
          </p:cNvSpPr>
          <p:nvPr>
            <p:ph idx="1"/>
          </p:nvPr>
        </p:nvSpPr>
        <p:spPr/>
        <p:txBody>
          <a:bodyPr/>
          <a:lstStyle/>
          <a:p>
            <a:pPr>
              <a:buFont typeface="Arial" panose="020B0604020202020204" pitchFamily="34" charset="0"/>
              <a:buChar char="•"/>
            </a:pPr>
            <a:r>
              <a:rPr lang="en-US" dirty="0"/>
              <a:t>The tool makes us Agile, Relentless automation</a:t>
            </a:r>
          </a:p>
          <a:p>
            <a:pPr>
              <a:buFont typeface="Arial" panose="020B0604020202020204" pitchFamily="34" charset="0"/>
              <a:buChar char="•"/>
            </a:pPr>
            <a:r>
              <a:rPr lang="en-US" dirty="0"/>
              <a:t>Hierarchies</a:t>
            </a:r>
          </a:p>
          <a:p>
            <a:pPr>
              <a:buFont typeface="Arial" panose="020B0604020202020204" pitchFamily="34" charset="0"/>
              <a:buChar char="•"/>
            </a:pPr>
            <a:r>
              <a:rPr lang="en-US" dirty="0"/>
              <a:t>Over-standardization</a:t>
            </a:r>
          </a:p>
          <a:p>
            <a:pPr>
              <a:buFont typeface="Arial" panose="020B0604020202020204" pitchFamily="34" charset="0"/>
              <a:buChar char="•"/>
            </a:pPr>
            <a:r>
              <a:rPr lang="en-US" dirty="0"/>
              <a:t>Proxy customers (Business Analysts, Architect acting as customer)</a:t>
            </a:r>
          </a:p>
          <a:p>
            <a:pPr>
              <a:buFont typeface="Arial" panose="020B0604020202020204" pitchFamily="34" charset="0"/>
              <a:buChar char="•"/>
            </a:pPr>
            <a:r>
              <a:rPr lang="en-US" dirty="0"/>
              <a:t>Considering plans and roadmaps as commitments</a:t>
            </a:r>
          </a:p>
          <a:p>
            <a:pPr>
              <a:buFont typeface="Arial" panose="020B0604020202020204" pitchFamily="34" charset="0"/>
              <a:buChar char="•"/>
            </a:pPr>
            <a:r>
              <a:rPr lang="en-US" dirty="0"/>
              <a:t>Expecting too much detail</a:t>
            </a:r>
          </a:p>
          <a:p>
            <a:pPr>
              <a:buFont typeface="Arial" panose="020B0604020202020204" pitchFamily="34" charset="0"/>
              <a:buChar char="•"/>
            </a:pPr>
            <a:r>
              <a:rPr lang="en-US" dirty="0"/>
              <a:t>Not engaging stakeholders</a:t>
            </a:r>
          </a:p>
        </p:txBody>
      </p:sp>
    </p:spTree>
    <p:extLst>
      <p:ext uri="{BB962C8B-B14F-4D97-AF65-F5344CB8AC3E}">
        <p14:creationId xmlns:p14="http://schemas.microsoft.com/office/powerpoint/2010/main" val="20187438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7E598C-60CD-137A-AB19-8FA218554BC7}"/>
              </a:ext>
            </a:extLst>
          </p:cNvPr>
          <p:cNvSpPr>
            <a:spLocks noGrp="1"/>
          </p:cNvSpPr>
          <p:nvPr>
            <p:ph idx="1"/>
          </p:nvPr>
        </p:nvSpPr>
        <p:spPr/>
        <p:txBody>
          <a:bodyPr/>
          <a:lstStyle/>
          <a:p>
            <a:endParaRPr lang="en-US"/>
          </a:p>
        </p:txBody>
      </p:sp>
      <p:sp>
        <p:nvSpPr>
          <p:cNvPr id="3" name="Content Placeholder 2">
            <a:extLst>
              <a:ext uri="{FF2B5EF4-FFF2-40B4-BE49-F238E27FC236}">
                <a16:creationId xmlns:a16="http://schemas.microsoft.com/office/drawing/2014/main" id="{FA8A0195-93E7-F818-E39A-A352CA8982FF}"/>
              </a:ext>
            </a:extLst>
          </p:cNvPr>
          <p:cNvSpPr>
            <a:spLocks noGrp="1"/>
          </p:cNvSpPr>
          <p:nvPr>
            <p:ph sz="quarter" idx="10"/>
          </p:nvPr>
        </p:nvSpPr>
        <p:spPr/>
        <p:txBody>
          <a:bodyPr/>
          <a:lstStyle/>
          <a:p>
            <a:r>
              <a:rPr lang="en-US" dirty="0"/>
              <a:t>Q3</a:t>
            </a:r>
          </a:p>
        </p:txBody>
      </p:sp>
      <p:sp>
        <p:nvSpPr>
          <p:cNvPr id="4" name="Date Placeholder 3">
            <a:extLst>
              <a:ext uri="{FF2B5EF4-FFF2-40B4-BE49-F238E27FC236}">
                <a16:creationId xmlns:a16="http://schemas.microsoft.com/office/drawing/2014/main" id="{BFB3C0FF-3D20-2343-8E2C-6BF4566F5623}"/>
              </a:ext>
            </a:extLst>
          </p:cNvPr>
          <p:cNvSpPr>
            <a:spLocks noGrp="1"/>
          </p:cNvSpPr>
          <p:nvPr>
            <p:ph type="dt" sz="half" idx="11"/>
          </p:nvPr>
        </p:nvSpPr>
        <p:spPr/>
        <p:txBody>
          <a:bodyPr/>
          <a:lstStyle/>
          <a:p>
            <a:pPr>
              <a:defRPr/>
            </a:pPr>
            <a:fld id="{0CA6A0A5-434A-A441-A4A8-5B3E44060B86}" type="datetime1">
              <a:rPr lang="en-US" smtClean="0"/>
              <a:t>8/7/24</a:t>
            </a:fld>
            <a:endParaRPr lang="en-US" dirty="0"/>
          </a:p>
        </p:txBody>
      </p:sp>
      <p:sp>
        <p:nvSpPr>
          <p:cNvPr id="5" name="Footer Placeholder 4">
            <a:extLst>
              <a:ext uri="{FF2B5EF4-FFF2-40B4-BE49-F238E27FC236}">
                <a16:creationId xmlns:a16="http://schemas.microsoft.com/office/drawing/2014/main" id="{AF4700C6-B8A4-9DB9-C190-A7D640153140}"/>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6E1B344C-4986-9C3A-2B1D-F797195BA6A6}"/>
              </a:ext>
            </a:extLst>
          </p:cNvPr>
          <p:cNvSpPr>
            <a:spLocks noGrp="1"/>
          </p:cNvSpPr>
          <p:nvPr>
            <p:ph type="sldNum" sz="quarter" idx="13"/>
          </p:nvPr>
        </p:nvSpPr>
        <p:spPr/>
        <p:txBody>
          <a:bodyPr/>
          <a:lstStyle/>
          <a:p>
            <a:fld id="{94830E4F-3E7C-0243-B3E3-B70FD56A5A3D}" type="slidenum">
              <a:rPr lang="en-US" altLang="en-US" smtClean="0"/>
              <a:pPr/>
              <a:t>67</a:t>
            </a:fld>
            <a:endParaRPr lang="en-US" altLang="en-US"/>
          </a:p>
        </p:txBody>
      </p:sp>
    </p:spTree>
    <p:extLst>
      <p:ext uri="{BB962C8B-B14F-4D97-AF65-F5344CB8AC3E}">
        <p14:creationId xmlns:p14="http://schemas.microsoft.com/office/powerpoint/2010/main" val="17166549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33B932-54E3-3F07-6CAE-5A172BFE7DE2}"/>
              </a:ext>
            </a:extLst>
          </p:cNvPr>
          <p:cNvSpPr>
            <a:spLocks noGrp="1"/>
          </p:cNvSpPr>
          <p:nvPr>
            <p:ph idx="1"/>
          </p:nvPr>
        </p:nvSpPr>
        <p:spPr/>
        <p:txBody>
          <a:bodyPr/>
          <a:lstStyle/>
          <a:p>
            <a:pPr>
              <a:buFont typeface="Arial" panose="020B0604020202020204" pitchFamily="34" charset="0"/>
              <a:buChar char="•"/>
            </a:pPr>
            <a:r>
              <a:rPr lang="en-US" sz="1400" dirty="0"/>
              <a:t>Out of sight, out of mind - Stakeholders</a:t>
            </a:r>
          </a:p>
          <a:p>
            <a:pPr>
              <a:buFont typeface="Arial" panose="020B0604020202020204" pitchFamily="34" charset="0"/>
              <a:buChar char="•"/>
            </a:pPr>
            <a:r>
              <a:rPr lang="en-US" sz="1400" dirty="0"/>
              <a:t>Requiring additional documentation or reporting, "We will need this later", Documentation as collaboration, Write only documentation</a:t>
            </a:r>
          </a:p>
          <a:p>
            <a:pPr>
              <a:buFont typeface="Arial" panose="020B0604020202020204" pitchFamily="34" charset="0"/>
              <a:buChar char="•"/>
            </a:pPr>
            <a:r>
              <a:rPr lang="en-US" sz="1400" dirty="0"/>
              <a:t>One size fits all approach towards team management</a:t>
            </a:r>
          </a:p>
          <a:p>
            <a:pPr>
              <a:buFont typeface="Arial" panose="020B0604020202020204" pitchFamily="34" charset="0"/>
              <a:buChar char="•"/>
            </a:pPr>
            <a:r>
              <a:rPr lang="en-US" sz="1400" dirty="0"/>
              <a:t>Chasing the metrics</a:t>
            </a:r>
          </a:p>
          <a:p>
            <a:pPr>
              <a:buFont typeface="Arial" panose="020B0604020202020204" pitchFamily="34" charset="0"/>
              <a:buChar char="•"/>
            </a:pPr>
            <a:r>
              <a:rPr lang="en-US" sz="1400" dirty="0"/>
              <a:t>Ignoring the environment</a:t>
            </a:r>
          </a:p>
          <a:p>
            <a:pPr>
              <a:buFont typeface="Arial" panose="020B0604020202020204" pitchFamily="34" charset="0"/>
              <a:buChar char="•"/>
            </a:pPr>
            <a:r>
              <a:rPr lang="en-US" sz="1400" dirty="0"/>
              <a:t>Multiple deployment environments</a:t>
            </a:r>
          </a:p>
          <a:p>
            <a:pPr>
              <a:buFont typeface="Arial" panose="020B0604020202020204" pitchFamily="34" charset="0"/>
              <a:buChar char="•"/>
            </a:pPr>
            <a:r>
              <a:rPr lang="en-US" sz="1400" dirty="0"/>
              <a:t>Detailed story descriptions, Fixed standards or Process, Aiming for Small stories on the backlog</a:t>
            </a:r>
          </a:p>
          <a:p>
            <a:pPr>
              <a:buFont typeface="Arial" panose="020B0604020202020204" pitchFamily="34" charset="0"/>
              <a:buChar char="•"/>
            </a:pPr>
            <a:r>
              <a:rPr lang="en-US" sz="1400" dirty="0"/>
              <a:t>Restricting who can talk to the customer</a:t>
            </a:r>
          </a:p>
          <a:p>
            <a:pPr>
              <a:buFont typeface="Arial" panose="020B0604020202020204" pitchFamily="34" charset="0"/>
              <a:buChar char="•"/>
            </a:pPr>
            <a:r>
              <a:rPr lang="en-US" sz="1400" dirty="0"/>
              <a:t>Not considering cultural differences</a:t>
            </a:r>
          </a:p>
          <a:p>
            <a:pPr>
              <a:buFont typeface="Arial" panose="020B0604020202020204" pitchFamily="34" charset="0"/>
              <a:buChar char="•"/>
            </a:pPr>
            <a:r>
              <a:rPr lang="en-US" sz="1400" dirty="0"/>
              <a:t>Lacking collaboration skills</a:t>
            </a:r>
          </a:p>
          <a:p>
            <a:pPr>
              <a:buFont typeface="Arial" panose="020B0604020202020204" pitchFamily="34" charset="0"/>
              <a:buChar char="•"/>
            </a:pPr>
            <a:r>
              <a:rPr lang="en-US" sz="1400" dirty="0"/>
              <a:t>Over-complicating things/Future proof everything</a:t>
            </a:r>
          </a:p>
          <a:p>
            <a:pPr>
              <a:buFont typeface="Arial" panose="020B0604020202020204" pitchFamily="34" charset="0"/>
              <a:buChar char="•"/>
            </a:pPr>
            <a:r>
              <a:rPr lang="en-US" sz="1400" dirty="0"/>
              <a:t>Insisting on Sign-off Process</a:t>
            </a:r>
          </a:p>
          <a:p>
            <a:pPr>
              <a:buFont typeface="Arial" panose="020B0604020202020204" pitchFamily="34" charset="0"/>
              <a:buChar char="•"/>
            </a:pPr>
            <a:r>
              <a:rPr lang="en-US" sz="1400" dirty="0"/>
              <a:t>"Just in case" development</a:t>
            </a:r>
          </a:p>
          <a:p>
            <a:pPr>
              <a:buFont typeface="Arial" panose="020B0604020202020204" pitchFamily="34" charset="0"/>
              <a:buChar char="•"/>
            </a:pPr>
            <a:r>
              <a:rPr lang="en-US" sz="1400" dirty="0"/>
              <a:t>Management focus on individuals</a:t>
            </a:r>
          </a:p>
          <a:p>
            <a:pPr>
              <a:buFont typeface="Arial" panose="020B0604020202020204" pitchFamily="34" charset="0"/>
              <a:buChar char="•"/>
            </a:pPr>
            <a:r>
              <a:rPr lang="en-US" sz="1400" dirty="0"/>
              <a:t>Iterations planned in advance</a:t>
            </a:r>
          </a:p>
          <a:p>
            <a:pPr>
              <a:buFont typeface="Arial" panose="020B0604020202020204" pitchFamily="34" charset="0"/>
              <a:buChar char="•"/>
            </a:pPr>
            <a:r>
              <a:rPr lang="en-US" sz="1400" dirty="0"/>
              <a:t>Focus on the tasks not the value</a:t>
            </a:r>
          </a:p>
        </p:txBody>
      </p:sp>
      <p:sp>
        <p:nvSpPr>
          <p:cNvPr id="3" name="Content Placeholder 2">
            <a:extLst>
              <a:ext uri="{FF2B5EF4-FFF2-40B4-BE49-F238E27FC236}">
                <a16:creationId xmlns:a16="http://schemas.microsoft.com/office/drawing/2014/main" id="{DE3CC972-CB2B-AE33-1438-30B22650F79A}"/>
              </a:ext>
            </a:extLst>
          </p:cNvPr>
          <p:cNvSpPr>
            <a:spLocks noGrp="1"/>
          </p:cNvSpPr>
          <p:nvPr>
            <p:ph sz="quarter" idx="10"/>
          </p:nvPr>
        </p:nvSpPr>
        <p:spPr/>
        <p:txBody>
          <a:bodyPr/>
          <a:lstStyle/>
          <a:p>
            <a:r>
              <a:rPr lang="en-US" dirty="0"/>
              <a:t>Anti Patterns: Agile Principles</a:t>
            </a:r>
          </a:p>
        </p:txBody>
      </p:sp>
      <p:sp>
        <p:nvSpPr>
          <p:cNvPr id="4" name="Date Placeholder 3">
            <a:extLst>
              <a:ext uri="{FF2B5EF4-FFF2-40B4-BE49-F238E27FC236}">
                <a16:creationId xmlns:a16="http://schemas.microsoft.com/office/drawing/2014/main" id="{5CB4889D-99E8-419B-88F6-C6762383BF43}"/>
              </a:ext>
            </a:extLst>
          </p:cNvPr>
          <p:cNvSpPr>
            <a:spLocks noGrp="1"/>
          </p:cNvSpPr>
          <p:nvPr>
            <p:ph type="dt" sz="half" idx="11"/>
          </p:nvPr>
        </p:nvSpPr>
        <p:spPr/>
        <p:txBody>
          <a:bodyPr/>
          <a:lstStyle/>
          <a:p>
            <a:pPr>
              <a:defRPr/>
            </a:pPr>
            <a:fld id="{E88EA155-E350-E94A-B8E2-8B43853F5E39}" type="datetime1">
              <a:rPr lang="en-US" smtClean="0"/>
              <a:t>8/7/24</a:t>
            </a:fld>
            <a:endParaRPr lang="en-US" dirty="0"/>
          </a:p>
        </p:txBody>
      </p:sp>
      <p:sp>
        <p:nvSpPr>
          <p:cNvPr id="5" name="Footer Placeholder 4">
            <a:extLst>
              <a:ext uri="{FF2B5EF4-FFF2-40B4-BE49-F238E27FC236}">
                <a16:creationId xmlns:a16="http://schemas.microsoft.com/office/drawing/2014/main" id="{D46CBDAF-F4E5-8DDC-764E-298046537104}"/>
              </a:ext>
            </a:extLst>
          </p:cNvPr>
          <p:cNvSpPr>
            <a:spLocks noGrp="1"/>
          </p:cNvSpPr>
          <p:nvPr>
            <p:ph type="ftr" sz="quarter" idx="12"/>
          </p:nvPr>
        </p:nvSpPr>
        <p:spPr/>
        <p:txBody>
          <a:bodyPr/>
          <a:lstStyle/>
          <a:p>
            <a:pPr>
              <a:defRPr/>
            </a:pPr>
            <a:r>
              <a:rPr lang="en-US"/>
              <a:t>Se ZG 544 - Agile Software Process</a:t>
            </a:r>
            <a:endParaRPr lang="en-US" dirty="0"/>
          </a:p>
        </p:txBody>
      </p:sp>
      <p:sp>
        <p:nvSpPr>
          <p:cNvPr id="6" name="Slide Number Placeholder 5">
            <a:extLst>
              <a:ext uri="{FF2B5EF4-FFF2-40B4-BE49-F238E27FC236}">
                <a16:creationId xmlns:a16="http://schemas.microsoft.com/office/drawing/2014/main" id="{69817185-2950-5198-9F59-26563B09DCF3}"/>
              </a:ext>
            </a:extLst>
          </p:cNvPr>
          <p:cNvSpPr>
            <a:spLocks noGrp="1"/>
          </p:cNvSpPr>
          <p:nvPr>
            <p:ph type="sldNum" sz="quarter" idx="13"/>
          </p:nvPr>
        </p:nvSpPr>
        <p:spPr/>
        <p:txBody>
          <a:bodyPr/>
          <a:lstStyle/>
          <a:p>
            <a:fld id="{2D0BAB35-AC10-3147-A6D3-A20A18A318F8}" type="slidenum">
              <a:rPr lang="en-US" altLang="en-US" smtClean="0"/>
              <a:pPr/>
              <a:t>68</a:t>
            </a:fld>
            <a:endParaRPr lang="en-US" altLang="en-US" dirty="0"/>
          </a:p>
        </p:txBody>
      </p:sp>
    </p:spTree>
    <p:extLst>
      <p:ext uri="{BB962C8B-B14F-4D97-AF65-F5344CB8AC3E}">
        <p14:creationId xmlns:p14="http://schemas.microsoft.com/office/powerpoint/2010/main" val="4083065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Content Placeholder 6">
            <a:extLst>
              <a:ext uri="{FF2B5EF4-FFF2-40B4-BE49-F238E27FC236}">
                <a16:creationId xmlns:a16="http://schemas.microsoft.com/office/drawing/2014/main" id="{F130F484-0ADA-2DD7-6EAE-ABD445C6A51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81000" y="1371600"/>
            <a:ext cx="6629400" cy="5022850"/>
          </a:xfrm>
        </p:spPr>
      </p:pic>
      <p:sp>
        <p:nvSpPr>
          <p:cNvPr id="3" name="Content Placeholder 2">
            <a:extLst>
              <a:ext uri="{FF2B5EF4-FFF2-40B4-BE49-F238E27FC236}">
                <a16:creationId xmlns:a16="http://schemas.microsoft.com/office/drawing/2014/main" id="{B21A248D-2D87-F431-E17D-AA55E1A6E3BE}"/>
              </a:ext>
            </a:extLst>
          </p:cNvPr>
          <p:cNvSpPr>
            <a:spLocks noGrp="1"/>
          </p:cNvSpPr>
          <p:nvPr>
            <p:ph sz="quarter" idx="10"/>
          </p:nvPr>
        </p:nvSpPr>
        <p:spPr/>
        <p:txBody>
          <a:bodyPr/>
          <a:lstStyle/>
          <a:p>
            <a:pPr>
              <a:buFont typeface="Arial" charset="0"/>
              <a:buNone/>
              <a:defRPr/>
            </a:pPr>
            <a:r>
              <a:rPr lang="en-US" dirty="0"/>
              <a:t>Agile Manifesto</a:t>
            </a:r>
          </a:p>
        </p:txBody>
      </p:sp>
      <p:sp>
        <p:nvSpPr>
          <p:cNvPr id="4" name="Date Placeholder 3">
            <a:extLst>
              <a:ext uri="{FF2B5EF4-FFF2-40B4-BE49-F238E27FC236}">
                <a16:creationId xmlns:a16="http://schemas.microsoft.com/office/drawing/2014/main" id="{85E57894-8041-398D-5556-3A564833BCCD}"/>
              </a:ext>
            </a:extLst>
          </p:cNvPr>
          <p:cNvSpPr>
            <a:spLocks noGrp="1"/>
          </p:cNvSpPr>
          <p:nvPr>
            <p:ph type="dt" sz="quarter" idx="11"/>
          </p:nvPr>
        </p:nvSpPr>
        <p:spPr/>
        <p:txBody>
          <a:bodyPr/>
          <a:lstStyle/>
          <a:p>
            <a:pPr>
              <a:defRPr/>
            </a:pPr>
            <a:fld id="{E442E095-C62D-0741-82CA-D7A1DDC33688}" type="datetime1">
              <a:rPr lang="en-US" smtClean="0"/>
              <a:t>8/7/24</a:t>
            </a:fld>
            <a:endParaRPr lang="en-US" dirty="0"/>
          </a:p>
        </p:txBody>
      </p:sp>
      <p:sp>
        <p:nvSpPr>
          <p:cNvPr id="5" name="Footer Placeholder 4">
            <a:extLst>
              <a:ext uri="{FF2B5EF4-FFF2-40B4-BE49-F238E27FC236}">
                <a16:creationId xmlns:a16="http://schemas.microsoft.com/office/drawing/2014/main" id="{02B3A8EC-D450-30A5-CBB7-112DA87A579E}"/>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08F3750E-B396-41E2-92C5-1445C2C397B3}"/>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78122EF-CC4F-3C4E-9FC4-FC76A8845D47}" type="slidenum">
              <a:rPr lang="en-US" altLang="en-US">
                <a:solidFill>
                  <a:srgbClr val="898989"/>
                </a:solidFill>
              </a:rPr>
              <a:pPr eaLnBrk="1" hangingPunct="1"/>
              <a:t>7</a:t>
            </a:fld>
            <a:endParaRPr lang="en-US" altLang="en-US">
              <a:solidFill>
                <a:srgbClr val="898989"/>
              </a:solidFill>
            </a:endParaRPr>
          </a:p>
        </p:txBody>
      </p:sp>
      <p:sp>
        <p:nvSpPr>
          <p:cNvPr id="20487" name="Rectangle 7">
            <a:extLst>
              <a:ext uri="{FF2B5EF4-FFF2-40B4-BE49-F238E27FC236}">
                <a16:creationId xmlns:a16="http://schemas.microsoft.com/office/drawing/2014/main" id="{95C695A3-4941-C945-3ED8-9A86E81C1F78}"/>
              </a:ext>
            </a:extLst>
          </p:cNvPr>
          <p:cNvSpPr>
            <a:spLocks noChangeArrowheads="1"/>
          </p:cNvSpPr>
          <p:nvPr/>
        </p:nvSpPr>
        <p:spPr bwMode="auto">
          <a:xfrm>
            <a:off x="6324600" y="1952625"/>
            <a:ext cx="2438400" cy="132397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285750" indent="-285750"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r>
              <a:rPr lang="en-US" altLang="en-US" sz="1600" b="1"/>
              <a:t>Over the years, the Agile Manifesto has become a battle cry for organizational transformation.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06EBCA-54D8-94CB-240A-DBD4B58FC88A}"/>
              </a:ext>
            </a:extLst>
          </p:cNvPr>
          <p:cNvSpPr>
            <a:spLocks noGrp="1"/>
          </p:cNvSpPr>
          <p:nvPr>
            <p:ph idx="1"/>
          </p:nvPr>
        </p:nvSpPr>
        <p:spPr/>
        <p:txBody>
          <a:bodyPr/>
          <a:lstStyle/>
          <a:p>
            <a:pPr>
              <a:buFont typeface="Arial" panose="020B0604020202020204" pitchFamily="34" charset="0"/>
              <a:buChar char="•"/>
            </a:pPr>
            <a:r>
              <a:rPr lang="en-US" dirty="0">
                <a:effectLst/>
                <a:latin typeface="Times New Roman" panose="02020603050405020304" pitchFamily="18" charset="0"/>
                <a:cs typeface="Times New Roman" panose="02020603050405020304" pitchFamily="18" charset="0"/>
              </a:rPr>
              <a:t>The</a:t>
            </a:r>
            <a:r>
              <a:rPr lang="en-US" b="1" dirty="0">
                <a:effectLst/>
                <a:latin typeface="Times New Roman" panose="02020603050405020304" pitchFamily="18" charset="0"/>
                <a:cs typeface="Times New Roman" panose="02020603050405020304" pitchFamily="18" charset="0"/>
              </a:rPr>
              <a:t> H</a:t>
            </a:r>
            <a:r>
              <a:rPr lang="en-US" dirty="0">
                <a:effectLst/>
                <a:latin typeface="Times New Roman" panose="02020603050405020304" pitchFamily="18" charset="0"/>
                <a:cs typeface="Times New Roman" panose="02020603050405020304" pitchFamily="18" charset="0"/>
              </a:rPr>
              <a:t>uman perspective: </a:t>
            </a:r>
          </a:p>
          <a:p>
            <a:pPr lvl="1"/>
            <a:r>
              <a:rPr lang="en-US" sz="1800" dirty="0">
                <a:effectLst/>
                <a:latin typeface="Times New Roman" panose="02020603050405020304" pitchFamily="18" charset="0"/>
                <a:cs typeface="Times New Roman" panose="02020603050405020304" pitchFamily="18" charset="0"/>
              </a:rPr>
              <a:t>Cognitive and social aspects, and refers to learning and interpersonal (teammates, customers, management) Process.</a:t>
            </a:r>
          </a:p>
          <a:p>
            <a:pPr lvl="1"/>
            <a:endParaRPr lang="en-US" sz="1800" dirty="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O</a:t>
            </a:r>
            <a:r>
              <a:rPr lang="en-US" dirty="0">
                <a:latin typeface="Times New Roman" panose="02020603050405020304" pitchFamily="18" charset="0"/>
                <a:cs typeface="Times New Roman" panose="02020603050405020304" pitchFamily="18" charset="0"/>
              </a:rPr>
              <a:t>rganizational perspective: </a:t>
            </a:r>
          </a:p>
          <a:p>
            <a:pPr lvl="1"/>
            <a:r>
              <a:rPr lang="en-US" sz="1800" dirty="0">
                <a:latin typeface="Times New Roman" panose="02020603050405020304" pitchFamily="18" charset="0"/>
                <a:cs typeface="Times New Roman" panose="02020603050405020304" pitchFamily="18" charset="0"/>
              </a:rPr>
              <a:t>Managerial and cultural aspects and refers to the workspace and issues that extend beyond the team.</a:t>
            </a:r>
          </a:p>
          <a:p>
            <a:pPr lvl="1"/>
            <a:endParaRPr lang="en-US" sz="18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echnological perspective:</a:t>
            </a:r>
          </a:p>
          <a:p>
            <a:pPr lvl="1"/>
            <a:r>
              <a:rPr lang="en-US" sz="1800" dirty="0">
                <a:latin typeface="Times New Roman" panose="02020603050405020304" pitchFamily="18" charset="0"/>
                <a:cs typeface="Times New Roman" panose="02020603050405020304" pitchFamily="18" charset="0"/>
              </a:rPr>
              <a:t>Practical and technical aspects and refers to Technical and Coding Practices.</a:t>
            </a:r>
          </a:p>
          <a:p>
            <a:endParaRPr lang="en-US" dirty="0"/>
          </a:p>
        </p:txBody>
      </p:sp>
      <p:sp>
        <p:nvSpPr>
          <p:cNvPr id="3" name="Content Placeholder 2">
            <a:extLst>
              <a:ext uri="{FF2B5EF4-FFF2-40B4-BE49-F238E27FC236}">
                <a16:creationId xmlns:a16="http://schemas.microsoft.com/office/drawing/2014/main" id="{2C20C0D1-AE36-0DD2-D124-871135CFA4A7}"/>
              </a:ext>
            </a:extLst>
          </p:cNvPr>
          <p:cNvSpPr>
            <a:spLocks noGrp="1"/>
          </p:cNvSpPr>
          <p:nvPr>
            <p:ph sz="quarter" idx="10"/>
          </p:nvPr>
        </p:nvSpPr>
        <p:spPr/>
        <p:txBody>
          <a:bodyPr/>
          <a:lstStyle/>
          <a:p>
            <a:r>
              <a:rPr lang="en-US" dirty="0"/>
              <a:t>Three Perspectives</a:t>
            </a:r>
          </a:p>
          <a:p>
            <a:r>
              <a:rPr lang="en-US" sz="2400" dirty="0"/>
              <a:t>(HOT Perspectives) </a:t>
            </a:r>
          </a:p>
        </p:txBody>
      </p:sp>
      <p:sp>
        <p:nvSpPr>
          <p:cNvPr id="4" name="Date Placeholder 3">
            <a:extLst>
              <a:ext uri="{FF2B5EF4-FFF2-40B4-BE49-F238E27FC236}">
                <a16:creationId xmlns:a16="http://schemas.microsoft.com/office/drawing/2014/main" id="{9EE6B1F6-1D16-B44A-D3B2-4A20D6958D10}"/>
              </a:ext>
            </a:extLst>
          </p:cNvPr>
          <p:cNvSpPr>
            <a:spLocks noGrp="1"/>
          </p:cNvSpPr>
          <p:nvPr>
            <p:ph type="dt" sz="half" idx="11"/>
          </p:nvPr>
        </p:nvSpPr>
        <p:spPr/>
        <p:txBody>
          <a:bodyPr/>
          <a:lstStyle/>
          <a:p>
            <a:pPr>
              <a:defRPr/>
            </a:pPr>
            <a:fld id="{3C7E12D5-C3F5-D542-82A3-5203EA2C78E0}" type="datetime1">
              <a:rPr lang="en-US" smtClean="0"/>
              <a:t>8/7/24</a:t>
            </a:fld>
            <a:endParaRPr lang="en-US" dirty="0"/>
          </a:p>
        </p:txBody>
      </p:sp>
      <p:sp>
        <p:nvSpPr>
          <p:cNvPr id="5" name="Footer Placeholder 4">
            <a:extLst>
              <a:ext uri="{FF2B5EF4-FFF2-40B4-BE49-F238E27FC236}">
                <a16:creationId xmlns:a16="http://schemas.microsoft.com/office/drawing/2014/main" id="{DC79A137-DEC6-FD4D-0FBF-D8DF77E991D0}"/>
              </a:ext>
            </a:extLst>
          </p:cNvPr>
          <p:cNvSpPr>
            <a:spLocks noGrp="1"/>
          </p:cNvSpPr>
          <p:nvPr>
            <p:ph type="ftr" sz="quarter" idx="12"/>
          </p:nvPr>
        </p:nvSpPr>
        <p:spPr/>
        <p:txBody>
          <a:bodyPr/>
          <a:lstStyle/>
          <a:p>
            <a:pPr>
              <a:defRPr/>
            </a:pPr>
            <a:r>
              <a:rPr lang="en-US"/>
              <a:t>Se ZG 544 - Agile Software Process</a:t>
            </a:r>
            <a:endParaRPr lang="en-US" dirty="0"/>
          </a:p>
        </p:txBody>
      </p:sp>
      <p:sp>
        <p:nvSpPr>
          <p:cNvPr id="6" name="Slide Number Placeholder 5">
            <a:extLst>
              <a:ext uri="{FF2B5EF4-FFF2-40B4-BE49-F238E27FC236}">
                <a16:creationId xmlns:a16="http://schemas.microsoft.com/office/drawing/2014/main" id="{36158B5A-80EC-7076-3099-DFD2BF0FE13C}"/>
              </a:ext>
            </a:extLst>
          </p:cNvPr>
          <p:cNvSpPr>
            <a:spLocks noGrp="1"/>
          </p:cNvSpPr>
          <p:nvPr>
            <p:ph type="sldNum" sz="quarter" idx="13"/>
          </p:nvPr>
        </p:nvSpPr>
        <p:spPr/>
        <p:txBody>
          <a:bodyPr/>
          <a:lstStyle/>
          <a:p>
            <a:fld id="{2D0BAB35-AC10-3147-A6D3-A20A18A318F8}" type="slidenum">
              <a:rPr lang="en-US" altLang="en-US" smtClean="0"/>
              <a:pPr/>
              <a:t>8</a:t>
            </a:fld>
            <a:endParaRPr lang="en-US" altLang="en-US" dirty="0"/>
          </a:p>
        </p:txBody>
      </p:sp>
      <p:sp>
        <p:nvSpPr>
          <p:cNvPr id="11" name="TextBox 10">
            <a:extLst>
              <a:ext uri="{FF2B5EF4-FFF2-40B4-BE49-F238E27FC236}">
                <a16:creationId xmlns:a16="http://schemas.microsoft.com/office/drawing/2014/main" id="{56D9E2BA-7488-1ECF-96AB-2AA00146E771}"/>
              </a:ext>
            </a:extLst>
          </p:cNvPr>
          <p:cNvSpPr txBox="1"/>
          <p:nvPr/>
        </p:nvSpPr>
        <p:spPr>
          <a:xfrm>
            <a:off x="457200" y="6189665"/>
            <a:ext cx="3365500" cy="215444"/>
          </a:xfrm>
          <a:prstGeom prst="rect">
            <a:avLst/>
          </a:prstGeom>
          <a:noFill/>
        </p:spPr>
        <p:txBody>
          <a:bodyPr wrap="square">
            <a:spAutoFit/>
          </a:bodyPr>
          <a:lstStyle/>
          <a:p>
            <a:r>
              <a:rPr lang="en-US" sz="800" dirty="0"/>
              <a:t>Ref: Hazzan Dubinsky2008_Book_AgileSoftwareEngineering </a:t>
            </a:r>
          </a:p>
        </p:txBody>
      </p:sp>
    </p:spTree>
    <p:extLst>
      <p:ext uri="{BB962C8B-B14F-4D97-AF65-F5344CB8AC3E}">
        <p14:creationId xmlns:p14="http://schemas.microsoft.com/office/powerpoint/2010/main" val="2440349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628BD4-EC1F-398E-BFC7-445C2CB791D8}"/>
              </a:ext>
            </a:extLst>
          </p:cNvPr>
          <p:cNvSpPr>
            <a:spLocks noGrp="1"/>
          </p:cNvSpPr>
          <p:nvPr>
            <p:ph sz="quarter" idx="10"/>
          </p:nvPr>
        </p:nvSpPr>
        <p:spPr/>
        <p:txBody>
          <a:bodyPr/>
          <a:lstStyle/>
          <a:p>
            <a:r>
              <a:rPr lang="en-US" dirty="0"/>
              <a:t>Agile Manifesto Principles</a:t>
            </a:r>
          </a:p>
          <a:p>
            <a:r>
              <a:rPr lang="en-US" dirty="0"/>
              <a:t>(Year 2001)</a:t>
            </a:r>
          </a:p>
        </p:txBody>
      </p:sp>
      <p:sp>
        <p:nvSpPr>
          <p:cNvPr id="4" name="Date Placeholder 3">
            <a:extLst>
              <a:ext uri="{FF2B5EF4-FFF2-40B4-BE49-F238E27FC236}">
                <a16:creationId xmlns:a16="http://schemas.microsoft.com/office/drawing/2014/main" id="{546A2FF8-05D3-9348-36E4-67E11FE9261E}"/>
              </a:ext>
            </a:extLst>
          </p:cNvPr>
          <p:cNvSpPr>
            <a:spLocks noGrp="1"/>
          </p:cNvSpPr>
          <p:nvPr>
            <p:ph type="dt" sz="half" idx="11"/>
          </p:nvPr>
        </p:nvSpPr>
        <p:spPr/>
        <p:txBody>
          <a:bodyPr/>
          <a:lstStyle/>
          <a:p>
            <a:pPr>
              <a:defRPr/>
            </a:pPr>
            <a:fld id="{CFA69160-B9DF-2549-AD82-D6C127AF54A0}" type="datetime1">
              <a:rPr lang="en-US" smtClean="0"/>
              <a:t>8/7/24</a:t>
            </a:fld>
            <a:endParaRPr lang="en-US" dirty="0"/>
          </a:p>
        </p:txBody>
      </p:sp>
      <p:sp>
        <p:nvSpPr>
          <p:cNvPr id="5" name="Footer Placeholder 4">
            <a:extLst>
              <a:ext uri="{FF2B5EF4-FFF2-40B4-BE49-F238E27FC236}">
                <a16:creationId xmlns:a16="http://schemas.microsoft.com/office/drawing/2014/main" id="{37FCC476-C2AE-372F-0710-F08652BCEDF2}"/>
              </a:ext>
            </a:extLst>
          </p:cNvPr>
          <p:cNvSpPr>
            <a:spLocks noGrp="1"/>
          </p:cNvSpPr>
          <p:nvPr>
            <p:ph type="ftr" sz="quarter" idx="12"/>
          </p:nvPr>
        </p:nvSpPr>
        <p:spPr/>
        <p:txBody>
          <a:bodyPr/>
          <a:lstStyle/>
          <a:p>
            <a:pPr>
              <a:defRPr/>
            </a:pPr>
            <a:r>
              <a:rPr lang="en-US"/>
              <a:t>Se ZG 544 - Agile Software Process</a:t>
            </a:r>
            <a:endParaRPr lang="en-US" dirty="0"/>
          </a:p>
        </p:txBody>
      </p:sp>
      <p:sp>
        <p:nvSpPr>
          <p:cNvPr id="6" name="Slide Number Placeholder 5">
            <a:extLst>
              <a:ext uri="{FF2B5EF4-FFF2-40B4-BE49-F238E27FC236}">
                <a16:creationId xmlns:a16="http://schemas.microsoft.com/office/drawing/2014/main" id="{3B5F05C6-E4BB-5D31-9723-1F53ED03E122}"/>
              </a:ext>
            </a:extLst>
          </p:cNvPr>
          <p:cNvSpPr>
            <a:spLocks noGrp="1"/>
          </p:cNvSpPr>
          <p:nvPr>
            <p:ph type="sldNum" sz="quarter" idx="13"/>
          </p:nvPr>
        </p:nvSpPr>
        <p:spPr/>
        <p:txBody>
          <a:bodyPr/>
          <a:lstStyle/>
          <a:p>
            <a:fld id="{2D0BAB35-AC10-3147-A6D3-A20A18A318F8}" type="slidenum">
              <a:rPr lang="en-US" altLang="en-US" smtClean="0"/>
              <a:pPr/>
              <a:t>9</a:t>
            </a:fld>
            <a:endParaRPr lang="en-US" altLang="en-US" dirty="0"/>
          </a:p>
        </p:txBody>
      </p:sp>
      <p:sp>
        <p:nvSpPr>
          <p:cNvPr id="10" name="TextBox 9">
            <a:extLst>
              <a:ext uri="{FF2B5EF4-FFF2-40B4-BE49-F238E27FC236}">
                <a16:creationId xmlns:a16="http://schemas.microsoft.com/office/drawing/2014/main" id="{F0003A8D-0B49-DDDF-972E-F8B1BC4B60E1}"/>
              </a:ext>
            </a:extLst>
          </p:cNvPr>
          <p:cNvSpPr txBox="1"/>
          <p:nvPr/>
        </p:nvSpPr>
        <p:spPr>
          <a:xfrm>
            <a:off x="457200" y="1373979"/>
            <a:ext cx="4572000" cy="369332"/>
          </a:xfrm>
          <a:prstGeom prst="rect">
            <a:avLst/>
          </a:prstGeom>
          <a:noFill/>
        </p:spPr>
        <p:txBody>
          <a:bodyPr wrap="square">
            <a:spAutoFit/>
          </a:bodyPr>
          <a:lstStyle/>
          <a:p>
            <a:pPr marL="285750" indent="-285750">
              <a:buFont typeface="Arial" panose="020B0604020202020204" pitchFamily="34" charset="0"/>
              <a:buChar char="•"/>
            </a:pPr>
            <a:r>
              <a:rPr lang="en-US" sz="1800" dirty="0">
                <a:hlinkClick r:id="rId3"/>
              </a:rPr>
              <a:t>https://agilemanifesto.org/</a:t>
            </a:r>
            <a:endParaRPr lang="en-US" sz="1800" dirty="0"/>
          </a:p>
        </p:txBody>
      </p:sp>
      <p:sp>
        <p:nvSpPr>
          <p:cNvPr id="13" name="TextBox 12">
            <a:extLst>
              <a:ext uri="{FF2B5EF4-FFF2-40B4-BE49-F238E27FC236}">
                <a16:creationId xmlns:a16="http://schemas.microsoft.com/office/drawing/2014/main" id="{BB3EE07B-A30B-0383-A9CB-59A7B5DF2F72}"/>
              </a:ext>
            </a:extLst>
          </p:cNvPr>
          <p:cNvSpPr txBox="1"/>
          <p:nvPr/>
        </p:nvSpPr>
        <p:spPr>
          <a:xfrm>
            <a:off x="1016000" y="4668636"/>
            <a:ext cx="7112000" cy="1569660"/>
          </a:xfrm>
          <a:prstGeom prst="rect">
            <a:avLst/>
          </a:prstGeom>
          <a:noFill/>
        </p:spPr>
        <p:txBody>
          <a:bodyPr wrap="square">
            <a:spAutoFit/>
          </a:bodyPr>
          <a:lstStyle/>
          <a:p>
            <a:pPr marL="285750" indent="-285750">
              <a:buFont typeface="Arial" panose="020B0604020202020204" pitchFamily="34" charset="0"/>
              <a:buChar char="•"/>
            </a:pPr>
            <a:r>
              <a:rPr lang="en-US" sz="1600" dirty="0">
                <a:effectLst/>
                <a:latin typeface="Times New Roman" panose="02020603050405020304" pitchFamily="18" charset="0"/>
                <a:cs typeface="Times New Roman" panose="02020603050405020304" pitchFamily="18" charset="0"/>
              </a:rPr>
              <a:t>Each </a:t>
            </a:r>
            <a:r>
              <a:rPr lang="en-US" sz="1600" dirty="0">
                <a:latin typeface="Times New Roman" panose="02020603050405020304" pitchFamily="18" charset="0"/>
                <a:cs typeface="Times New Roman" panose="02020603050405020304" pitchFamily="18" charset="0"/>
              </a:rPr>
              <a:t>p</a:t>
            </a:r>
            <a:r>
              <a:rPr lang="en-US" sz="1600" dirty="0">
                <a:effectLst/>
                <a:latin typeface="Times New Roman" panose="02020603050405020304" pitchFamily="18" charset="0"/>
                <a:cs typeface="Times New Roman" panose="02020603050405020304" pitchFamily="18" charset="0"/>
              </a:rPr>
              <a:t>rinciple supports and </a:t>
            </a:r>
            <a:r>
              <a:rPr lang="en-US" sz="1600" dirty="0">
                <a:latin typeface="Times New Roman" panose="02020603050405020304" pitchFamily="18" charset="0"/>
                <a:cs typeface="Times New Roman" panose="02020603050405020304" pitchFamily="18" charset="0"/>
              </a:rPr>
              <a:t>s</a:t>
            </a:r>
            <a:r>
              <a:rPr lang="en-US" sz="1600" dirty="0">
                <a:effectLst/>
                <a:latin typeface="Times New Roman" panose="02020603050405020304" pitchFamily="18" charset="0"/>
                <a:cs typeface="Times New Roman" panose="02020603050405020304" pitchFamily="18" charset="0"/>
              </a:rPr>
              <a:t>upported by other principles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Redefined roles for Developer, Manager, Customer</a:t>
            </a:r>
          </a:p>
          <a:p>
            <a:pPr marL="285750" indent="-285750">
              <a:buFont typeface="Arial" panose="020B0604020202020204" pitchFamily="34" charset="0"/>
              <a:buChar char="•"/>
            </a:pPr>
            <a:r>
              <a:rPr lang="en-US" sz="1600" dirty="0">
                <a:effectLst/>
                <a:latin typeface="Times New Roman" panose="02020603050405020304" pitchFamily="18" charset="0"/>
                <a:cs typeface="Times New Roman" panose="02020603050405020304" pitchFamily="18" charset="0"/>
              </a:rPr>
              <a:t>No “Big Upfront” Steps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Iterative Development</a:t>
            </a:r>
          </a:p>
          <a:p>
            <a:pPr marL="285750" indent="-285750">
              <a:buFont typeface="Arial" panose="020B0604020202020204" pitchFamily="34" charset="0"/>
              <a:buChar char="•"/>
            </a:pPr>
            <a:r>
              <a:rPr lang="en-US" sz="1600" dirty="0">
                <a:effectLst/>
                <a:latin typeface="Times New Roman" panose="02020603050405020304" pitchFamily="18" charset="0"/>
                <a:cs typeface="Times New Roman" panose="02020603050405020304" pitchFamily="18" charset="0"/>
              </a:rPr>
              <a:t>Negotiated and limited functionality</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Focus on Quality – Achieved through testing</a:t>
            </a:r>
            <a:endParaRPr lang="en-US" sz="1600" dirty="0">
              <a:effectLst/>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AE64AC69-54AE-4EA1-8669-C89011765837}"/>
              </a:ext>
            </a:extLst>
          </p:cNvPr>
          <p:cNvSpPr txBox="1"/>
          <p:nvPr/>
        </p:nvSpPr>
        <p:spPr>
          <a:xfrm>
            <a:off x="457200" y="6260764"/>
            <a:ext cx="2311400" cy="215444"/>
          </a:xfrm>
          <a:prstGeom prst="rect">
            <a:avLst/>
          </a:prstGeom>
          <a:noFill/>
        </p:spPr>
        <p:txBody>
          <a:bodyPr wrap="square">
            <a:spAutoFit/>
          </a:bodyPr>
          <a:lstStyle/>
          <a:p>
            <a:r>
              <a:rPr lang="en-US" sz="800" dirty="0"/>
              <a:t>Ref: Meyer2014_Book_Agile</a:t>
            </a:r>
          </a:p>
        </p:txBody>
      </p:sp>
      <p:sp>
        <p:nvSpPr>
          <p:cNvPr id="19" name="TextBox 18">
            <a:extLst>
              <a:ext uri="{FF2B5EF4-FFF2-40B4-BE49-F238E27FC236}">
                <a16:creationId xmlns:a16="http://schemas.microsoft.com/office/drawing/2014/main" id="{0EFC3F3D-83A4-7447-892D-E00A8F0311D1}"/>
              </a:ext>
            </a:extLst>
          </p:cNvPr>
          <p:cNvSpPr txBox="1"/>
          <p:nvPr/>
        </p:nvSpPr>
        <p:spPr>
          <a:xfrm>
            <a:off x="587052" y="1710728"/>
            <a:ext cx="7924800" cy="2862322"/>
          </a:xfrm>
          <a:prstGeom prst="rect">
            <a:avLst/>
          </a:prstGeom>
          <a:noFill/>
          <a:ln w="19050">
            <a:solidFill>
              <a:schemeClr val="accent1">
                <a:shade val="50000"/>
              </a:schemeClr>
            </a:solidFill>
          </a:ln>
        </p:spPr>
        <p:txBody>
          <a:bodyPr wrap="square">
            <a:spAutoFit/>
          </a:bodyPr>
          <a:lstStyle/>
          <a:p>
            <a:pPr algn="ctr"/>
            <a:r>
              <a:rPr lang="en-US" dirty="0">
                <a:effectLst/>
                <a:latin typeface="Times New Roman" panose="02020603050405020304" pitchFamily="18" charset="0"/>
                <a:cs typeface="Times New Roman" panose="02020603050405020304" pitchFamily="18" charset="0"/>
              </a:rPr>
              <a:t>We are uncovering better ways of developing software by doing it and helping others do it. Through this work we have come to value:</a:t>
            </a:r>
          </a:p>
          <a:p>
            <a:pPr algn="ctr"/>
            <a:endParaRPr lang="en-US" dirty="0">
              <a:effectLst/>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dirty="0">
                <a:effectLst/>
                <a:latin typeface="Times New Roman" panose="02020603050405020304" pitchFamily="18" charset="0"/>
                <a:cs typeface="Times New Roman" panose="02020603050405020304" pitchFamily="18" charset="0"/>
              </a:rPr>
              <a:t>Individuals and interactions over Process and tools (H)</a:t>
            </a:r>
          </a:p>
          <a:p>
            <a:pPr marL="285750" indent="-285750">
              <a:buFont typeface="Wingdings" pitchFamily="2" charset="2"/>
              <a:buChar char="Ø"/>
            </a:pPr>
            <a:r>
              <a:rPr lang="en-US" dirty="0">
                <a:effectLst/>
                <a:latin typeface="Times New Roman" panose="02020603050405020304" pitchFamily="18" charset="0"/>
                <a:cs typeface="Times New Roman" panose="02020603050405020304" pitchFamily="18" charset="0"/>
              </a:rPr>
              <a:t>Working software over comprehensive documentation (T)</a:t>
            </a:r>
          </a:p>
          <a:p>
            <a:pPr marL="285750" indent="-285750">
              <a:buFont typeface="Wingdings" pitchFamily="2" charset="2"/>
              <a:buChar char="Ø"/>
            </a:pPr>
            <a:r>
              <a:rPr lang="en-US" dirty="0">
                <a:effectLst/>
                <a:latin typeface="Times New Roman" panose="02020603050405020304" pitchFamily="18" charset="0"/>
                <a:cs typeface="Times New Roman" panose="02020603050405020304" pitchFamily="18" charset="0"/>
              </a:rPr>
              <a:t>Customer collaboration over contract negotiation (HO)</a:t>
            </a:r>
          </a:p>
          <a:p>
            <a:pPr marL="285750" indent="-285750">
              <a:buFont typeface="Wingdings" pitchFamily="2" charset="2"/>
              <a:buChar char="Ø"/>
            </a:pPr>
            <a:r>
              <a:rPr lang="en-US" dirty="0">
                <a:effectLst/>
                <a:latin typeface="Times New Roman" panose="02020603050405020304" pitchFamily="18" charset="0"/>
                <a:cs typeface="Times New Roman" panose="02020603050405020304" pitchFamily="18" charset="0"/>
              </a:rPr>
              <a:t>Responding to change over following a plan (OT)</a:t>
            </a:r>
          </a:p>
          <a:p>
            <a:pPr marL="285750" indent="-285750" algn="ctr">
              <a:buFont typeface="Wingdings" pitchFamily="2" charset="2"/>
              <a:buChar char="Ø"/>
            </a:pPr>
            <a:endParaRPr lang="en-US" dirty="0">
              <a:effectLst/>
              <a:latin typeface="Times New Roman" panose="02020603050405020304" pitchFamily="18" charset="0"/>
              <a:cs typeface="Times New Roman" panose="02020603050405020304" pitchFamily="18" charset="0"/>
            </a:endParaRPr>
          </a:p>
          <a:p>
            <a:pPr algn="ctr"/>
            <a:r>
              <a:rPr lang="en-US" dirty="0">
                <a:effectLst/>
                <a:latin typeface="Times New Roman" panose="02020603050405020304" pitchFamily="18" charset="0"/>
                <a:cs typeface="Times New Roman" panose="02020603050405020304" pitchFamily="18" charset="0"/>
              </a:rPr>
              <a:t>That is, while there is value in the items on the right, we value the items on the left more.</a:t>
            </a:r>
          </a:p>
        </p:txBody>
      </p:sp>
    </p:spTree>
    <p:extLst>
      <p:ext uri="{BB962C8B-B14F-4D97-AF65-F5344CB8AC3E}">
        <p14:creationId xmlns:p14="http://schemas.microsoft.com/office/powerpoint/2010/main" val="17629307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D1BB25D4CEBFA47843FEFED53F1EA77" ma:contentTypeVersion="4" ma:contentTypeDescription="Create a new document." ma:contentTypeScope="" ma:versionID="19831991024771ec72103661d1991fb7">
  <xsd:schema xmlns:xsd="http://www.w3.org/2001/XMLSchema" xmlns:xs="http://www.w3.org/2001/XMLSchema" xmlns:p="http://schemas.microsoft.com/office/2006/metadata/properties" xmlns:ns2="055f4f3a-7302-4eee-b171-18e590820d25" targetNamespace="http://schemas.microsoft.com/office/2006/metadata/properties" ma:root="true" ma:fieldsID="04403144654cfe3d4546586dd1c8e4f1" ns2:_="">
    <xsd:import namespace="055f4f3a-7302-4eee-b171-18e590820d2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5f4f3a-7302-4eee-b171-18e590820d2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864D58-4BFE-4CB3-8468-87A0D4EBB89C}"/>
</file>

<file path=customXml/itemProps2.xml><?xml version="1.0" encoding="utf-8"?>
<ds:datastoreItem xmlns:ds="http://schemas.openxmlformats.org/officeDocument/2006/customXml" ds:itemID="{2D1EE515-C22A-4B91-86EE-AB227B90E989}"/>
</file>

<file path=customXml/itemProps3.xml><?xml version="1.0" encoding="utf-8"?>
<ds:datastoreItem xmlns:ds="http://schemas.openxmlformats.org/officeDocument/2006/customXml" ds:itemID="{E2E0EB95-2032-4680-91B6-B09D5DA99B93}"/>
</file>

<file path=docProps/app.xml><?xml version="1.0" encoding="utf-8"?>
<Properties xmlns="http://schemas.openxmlformats.org/officeDocument/2006/extended-properties" xmlns:vt="http://schemas.openxmlformats.org/officeDocument/2006/docPropsVTypes">
  <Template/>
  <TotalTime>15275</TotalTime>
  <Words>4815</Words>
  <Application>Microsoft Macintosh PowerPoint</Application>
  <PresentationFormat>On-screen Show (4:3)</PresentationFormat>
  <Paragraphs>652</Paragraphs>
  <Slides>68</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68</vt:i4>
      </vt:variant>
    </vt:vector>
  </HeadingPairs>
  <TitlesOfParts>
    <vt:vector size="73" baseType="lpstr">
      <vt:lpstr>Arial</vt:lpstr>
      <vt:lpstr>Calibri</vt:lpstr>
      <vt:lpstr>Times New Roman</vt:lpstr>
      <vt:lpstr>Wingdings</vt:lpstr>
      <vt:lpstr>Office Theme</vt:lpstr>
      <vt:lpstr>BITS Pilani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K ANANTHARAMAN .</cp:lastModifiedBy>
  <cp:revision>304</cp:revision>
  <cp:lastPrinted>2020-08-28T12:04:40Z</cp:lastPrinted>
  <dcterms:created xsi:type="dcterms:W3CDTF">2011-09-14T09:42:05Z</dcterms:created>
  <dcterms:modified xsi:type="dcterms:W3CDTF">2024-08-07T06:53:48Z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0x0101006D1BB25D4CEBFA47843FEFED53F1EA77</vt:lpwstr>
  </property>
</Properties>
</file>